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58" r:id="rId4"/>
    <p:sldId id="298" r:id="rId5"/>
    <p:sldId id="285" r:id="rId6"/>
    <p:sldId id="297" r:id="rId7"/>
    <p:sldId id="286" r:id="rId8"/>
    <p:sldId id="287" r:id="rId9"/>
    <p:sldId id="296" r:id="rId10"/>
    <p:sldId id="288" r:id="rId11"/>
    <p:sldId id="289" r:id="rId12"/>
    <p:sldId id="290" r:id="rId13"/>
    <p:sldId id="294" r:id="rId14"/>
    <p:sldId id="291" r:id="rId15"/>
    <p:sldId id="295" r:id="rId16"/>
    <p:sldId id="299" r:id="rId17"/>
    <p:sldId id="292" r:id="rId18"/>
    <p:sldId id="293" r:id="rId19"/>
    <p:sldId id="283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9200"/>
    <a:srgbClr val="D07C00"/>
    <a:srgbClr val="E68900"/>
    <a:srgbClr val="FF9900"/>
    <a:srgbClr val="009900"/>
    <a:srgbClr val="FF6600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7" autoAdjust="0"/>
    <p:restoredTop sz="86472" autoAdjust="0"/>
  </p:normalViewPr>
  <p:slideViewPr>
    <p:cSldViewPr>
      <p:cViewPr>
        <p:scale>
          <a:sx n="60" d="100"/>
          <a:sy n="60" d="100"/>
        </p:scale>
        <p:origin x="-115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549275"/>
            <a:ext cx="6372225" cy="3943350"/>
          </a:xfrm>
          <a:prstGeom prst="rect">
            <a:avLst/>
          </a:prstGeom>
          <a:noFill/>
        </p:spPr>
      </p:pic>
      <p:sp>
        <p:nvSpPr>
          <p:cNvPr id="3081" name="Rectangle 9" descr="Light horizontal"/>
          <p:cNvSpPr>
            <a:spLocks noChangeArrowheads="1"/>
          </p:cNvSpPr>
          <p:nvPr/>
        </p:nvSpPr>
        <p:spPr bwMode="gray">
          <a:xfrm>
            <a:off x="9525" y="9525"/>
            <a:ext cx="1473200" cy="6848475"/>
          </a:xfrm>
          <a:prstGeom prst="rect">
            <a:avLst/>
          </a:prstGeom>
          <a:pattFill prst="ltHorz">
            <a:fgClr>
              <a:schemeClr val="bg2"/>
            </a:fgClr>
            <a:bgClr>
              <a:schemeClr val="bg1"/>
            </a:bgClr>
          </a:patt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HN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invGray">
          <a:xfrm>
            <a:off x="0" y="4267200"/>
            <a:ext cx="9153525" cy="1103313"/>
          </a:xfrm>
          <a:prstGeom prst="rect">
            <a:avLst/>
          </a:prstGeom>
          <a:solidFill>
            <a:schemeClr val="accent1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HN"/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ltGray">
          <a:xfrm>
            <a:off x="1473200" y="5105400"/>
            <a:ext cx="7137400" cy="533400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2857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HN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4191000"/>
            <a:ext cx="7239000" cy="1012825"/>
          </a:xfrm>
        </p:spPr>
        <p:txBody>
          <a:bodyPr/>
          <a:lstStyle>
            <a:lvl1pPr algn="l">
              <a:defRPr sz="44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524000" y="5181600"/>
            <a:ext cx="70866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fld id="{84C5140D-E5AC-42FC-B499-5304273EB65A}" type="slidenum">
              <a:rPr lang="en-US"/>
              <a:pPr/>
              <a:t>‹Nº›</a:t>
            </a:fld>
            <a:endParaRPr lang="en-US"/>
          </a:p>
        </p:txBody>
      </p:sp>
      <p:grpSp>
        <p:nvGrpSpPr>
          <p:cNvPr id="3088" name="Group 16"/>
          <p:cNvGrpSpPr>
            <a:grpSpLocks/>
          </p:cNvGrpSpPr>
          <p:nvPr/>
        </p:nvGrpSpPr>
        <p:grpSpPr bwMode="auto">
          <a:xfrm>
            <a:off x="4254500" y="5838825"/>
            <a:ext cx="1079500" cy="633413"/>
            <a:chOff x="2680" y="3678"/>
            <a:chExt cx="680" cy="399"/>
          </a:xfrm>
        </p:grpSpPr>
        <p:sp>
          <p:nvSpPr>
            <p:cNvPr id="3086" name="Text Box 14"/>
            <p:cNvSpPr txBox="1">
              <a:spLocks noChangeArrowheads="1"/>
            </p:cNvSpPr>
            <p:nvPr/>
          </p:nvSpPr>
          <p:spPr bwMode="gray">
            <a:xfrm>
              <a:off x="2680" y="3789"/>
              <a:ext cx="6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400" b="1">
                  <a:solidFill>
                    <a:schemeClr val="tx2"/>
                  </a:solidFill>
                </a:rPr>
                <a:t>LOGO</a:t>
              </a:r>
            </a:p>
          </p:txBody>
        </p:sp>
        <p:sp>
          <p:nvSpPr>
            <p:cNvPr id="3087" name="AutoShape 15"/>
            <p:cNvSpPr>
              <a:spLocks noChangeArrowheads="1"/>
            </p:cNvSpPr>
            <p:nvPr/>
          </p:nvSpPr>
          <p:spPr bwMode="gray">
            <a:xfrm rot="5400000">
              <a:off x="2928" y="3493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HN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HN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C3ADA0-6C6B-484F-AEE9-14D0996C5D5A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6005512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6005512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HN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D7FCC7-DF9E-4C1A-AC43-68BE7EE0415F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319088"/>
            <a:ext cx="7391400" cy="56356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tabla"/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r>
              <a:rPr lang="es-ES" smtClean="0"/>
              <a:t>Haga clic en el icono para agregar una tabla</a:t>
            </a:r>
            <a:endParaRPr lang="es-HN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3DC72D48-E400-4918-A6C6-71F97A76036A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HN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BD281A-284C-4E0F-8DA5-14FB0A6F8C12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6A430C-648A-4E20-8FC0-6E47D1D8BAFC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HN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HN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800053-FF71-47DA-9604-DEB9C4C5C91A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HN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HN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A3BACA-3282-4306-95B3-54C90EE100BE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9E76E-3606-40CA-97D2-5562158254B4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5DD65E-EA92-4AA6-B4EE-385825933B83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HN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8D387E-20D6-444A-BD41-BF26A3349DE2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s-HN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12CA97-07C1-43C5-A833-E9A56A25F4EE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 descr="Light horizontal"/>
          <p:cNvSpPr>
            <a:spLocks noChangeArrowheads="1"/>
          </p:cNvSpPr>
          <p:nvPr/>
        </p:nvSpPr>
        <p:spPr bwMode="gray">
          <a:xfrm>
            <a:off x="-9525" y="0"/>
            <a:ext cx="481013" cy="6858000"/>
          </a:xfrm>
          <a:prstGeom prst="rect">
            <a:avLst/>
          </a:prstGeom>
          <a:pattFill prst="ltHorz">
            <a:fgClr>
              <a:schemeClr val="bg2"/>
            </a:fgClr>
            <a:bgClr>
              <a:schemeClr val="bg1"/>
            </a:bgClr>
          </a:patt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HN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0" y="0"/>
            <a:ext cx="9153525" cy="685800"/>
          </a:xfrm>
          <a:prstGeom prst="rect">
            <a:avLst/>
          </a:prstGeom>
          <a:solidFill>
            <a:schemeClr val="accent1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33" name="AutoShape 9"/>
          <p:cNvSpPr>
            <a:spLocks noChangeArrowheads="1"/>
          </p:cNvSpPr>
          <p:nvPr/>
        </p:nvSpPr>
        <p:spPr bwMode="ltGray">
          <a:xfrm>
            <a:off x="304800" y="288925"/>
            <a:ext cx="7670800" cy="644525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2857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HN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76325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3A540ED-81B2-4EF3-8D5F-70B183F2F1CE}" type="slidenum">
              <a:rPr lang="en-US"/>
              <a:pPr/>
              <a:t>‹Nº›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7391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n-US" smtClean="0"/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white">
          <a:xfrm>
            <a:off x="8153400" y="261938"/>
            <a:ext cx="990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LOGO</a:t>
            </a:r>
          </a:p>
        </p:txBody>
      </p:sp>
      <p:sp>
        <p:nvSpPr>
          <p:cNvPr id="1038" name="AutoShape 14"/>
          <p:cNvSpPr>
            <a:spLocks noChangeArrowheads="1"/>
          </p:cNvSpPr>
          <p:nvPr/>
        </p:nvSpPr>
        <p:spPr bwMode="gray">
          <a:xfrm rot="5400000">
            <a:off x="8458201" y="-196850"/>
            <a:ext cx="273050" cy="860425"/>
          </a:xfrm>
          <a:prstGeom prst="moon">
            <a:avLst>
              <a:gd name="adj" fmla="val 21208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H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63 Rectángulo"/>
          <p:cNvSpPr/>
          <p:nvPr/>
        </p:nvSpPr>
        <p:spPr>
          <a:xfrm>
            <a:off x="1447800" y="0"/>
            <a:ext cx="7696200" cy="426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grpSp>
        <p:nvGrpSpPr>
          <p:cNvPr id="49" name="48 Grupo"/>
          <p:cNvGrpSpPr/>
          <p:nvPr/>
        </p:nvGrpSpPr>
        <p:grpSpPr>
          <a:xfrm>
            <a:off x="0" y="0"/>
            <a:ext cx="1524000" cy="1371600"/>
            <a:chOff x="0" y="0"/>
            <a:chExt cx="1752600" cy="1600200"/>
          </a:xfrm>
        </p:grpSpPr>
        <p:grpSp>
          <p:nvGrpSpPr>
            <p:cNvPr id="122" name="121 Grupo"/>
            <p:cNvGrpSpPr/>
            <p:nvPr/>
          </p:nvGrpSpPr>
          <p:grpSpPr>
            <a:xfrm>
              <a:off x="0" y="0"/>
              <a:ext cx="1752600" cy="1600200"/>
              <a:chOff x="0" y="1524000"/>
              <a:chExt cx="1302271" cy="1295399"/>
            </a:xfrm>
          </p:grpSpPr>
          <p:sp>
            <p:nvSpPr>
              <p:cNvPr id="72" name="Oval 10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sp>
            <p:nvSpPr>
              <p:cNvPr id="73" name="Oval 11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grpSp>
            <p:nvGrpSpPr>
              <p:cNvPr id="120" name="119 Grupo"/>
              <p:cNvGrpSpPr/>
              <p:nvPr/>
            </p:nvGrpSpPr>
            <p:grpSpPr>
              <a:xfrm>
                <a:off x="85160" y="1608710"/>
                <a:ext cx="1132908" cy="1127883"/>
                <a:chOff x="85160" y="1608710"/>
                <a:chExt cx="1132908" cy="1127883"/>
              </a:xfrm>
            </p:grpSpPr>
            <p:sp>
              <p:nvSpPr>
                <p:cNvPr id="74" name="Oval 12"/>
                <p:cNvSpPr>
                  <a:spLocks noChangeArrowheads="1"/>
                </p:cNvSpPr>
                <p:nvPr/>
              </p:nvSpPr>
              <p:spPr bwMode="gray">
                <a:xfrm>
                  <a:off x="85160" y="1608710"/>
                  <a:ext cx="1131952" cy="11259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gamma/>
                        <a:shade val="54118"/>
                        <a:invGamma/>
                      </a:schemeClr>
                    </a:gs>
                    <a:gs pos="50000">
                      <a:schemeClr val="folHlink"/>
                    </a:gs>
                    <a:gs pos="100000">
                      <a:schemeClr val="fol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75" name="Oval 13"/>
                <p:cNvSpPr>
                  <a:spLocks noChangeArrowheads="1"/>
                </p:cNvSpPr>
                <p:nvPr/>
              </p:nvSpPr>
              <p:spPr bwMode="gray">
                <a:xfrm>
                  <a:off x="86116" y="1610614"/>
                  <a:ext cx="1131952" cy="1125979"/>
                </a:xfrm>
                <a:prstGeom prst="ellipse">
                  <a:avLst/>
                </a:prstGeom>
                <a:solidFill>
                  <a:srgbClr val="002060"/>
                </a:solidFill>
                <a:ln>
                  <a:headEnd/>
                  <a:tailEnd/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76" name="Oval 14"/>
                <p:cNvSpPr>
                  <a:spLocks noChangeArrowheads="1"/>
                </p:cNvSpPr>
                <p:nvPr/>
              </p:nvSpPr>
              <p:spPr bwMode="gray">
                <a:xfrm>
                  <a:off x="141614" y="1664866"/>
                  <a:ext cx="1019044" cy="1013667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grpSp>
              <p:nvGrpSpPr>
                <p:cNvPr id="77" name="Group 15"/>
                <p:cNvGrpSpPr>
                  <a:grpSpLocks/>
                </p:cNvGrpSpPr>
                <p:nvPr/>
              </p:nvGrpSpPr>
              <p:grpSpPr bwMode="auto">
                <a:xfrm>
                  <a:off x="157880" y="1680095"/>
                  <a:ext cx="986511" cy="981306"/>
                  <a:chOff x="4166" y="1706"/>
                  <a:chExt cx="1252" cy="1252"/>
                </a:xfrm>
              </p:grpSpPr>
              <p:sp>
                <p:nvSpPr>
                  <p:cNvPr id="78" name="Oval 16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79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80" name="Oval 18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81" name="Oval 19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</p:grpSp>
          </p:grpSp>
        </p:grpSp>
        <p:sp>
          <p:nvSpPr>
            <p:cNvPr id="97" name="AutoShape 35"/>
            <p:cNvSpPr>
              <a:spLocks noChangeArrowheads="1"/>
            </p:cNvSpPr>
            <p:nvPr/>
          </p:nvSpPr>
          <p:spPr bwMode="gray">
            <a:xfrm>
              <a:off x="304800" y="533400"/>
              <a:ext cx="1143000" cy="533400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3200" dirty="0" err="1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V</a:t>
              </a:r>
              <a:r>
                <a:rPr lang="en-US" sz="2400" cap="small" dirty="0" err="1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ivos</a:t>
              </a:r>
              <a:endParaRPr lang="en-US" sz="3200" cap="small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sp>
        <p:nvSpPr>
          <p:cNvPr id="132" name="Text Box 13"/>
          <p:cNvSpPr txBox="1">
            <a:spLocks noChangeArrowheads="1"/>
          </p:cNvSpPr>
          <p:nvPr/>
        </p:nvSpPr>
        <p:spPr bwMode="gray">
          <a:xfrm>
            <a:off x="347190" y="3627090"/>
            <a:ext cx="872010" cy="31547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en-US" sz="19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rPr>
              <a:t>4</a:t>
            </a:r>
            <a:endParaRPr lang="en-US" sz="199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oadway" pitchFamily="82" charset="0"/>
            </a:endParaRPr>
          </a:p>
        </p:txBody>
      </p:sp>
      <p:grpSp>
        <p:nvGrpSpPr>
          <p:cNvPr id="111" name="110 Grupo"/>
          <p:cNvGrpSpPr/>
          <p:nvPr/>
        </p:nvGrpSpPr>
        <p:grpSpPr>
          <a:xfrm>
            <a:off x="0" y="1447800"/>
            <a:ext cx="1524000" cy="1371600"/>
            <a:chOff x="0" y="0"/>
            <a:chExt cx="1752600" cy="1600200"/>
          </a:xfrm>
        </p:grpSpPr>
        <p:grpSp>
          <p:nvGrpSpPr>
            <p:cNvPr id="112" name="121 Grupo"/>
            <p:cNvGrpSpPr/>
            <p:nvPr/>
          </p:nvGrpSpPr>
          <p:grpSpPr>
            <a:xfrm>
              <a:off x="0" y="0"/>
              <a:ext cx="1752600" cy="1600200"/>
              <a:chOff x="0" y="1524000"/>
              <a:chExt cx="1302271" cy="1295399"/>
            </a:xfrm>
          </p:grpSpPr>
          <p:sp>
            <p:nvSpPr>
              <p:cNvPr id="114" name="Oval 10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sp>
            <p:nvSpPr>
              <p:cNvPr id="115" name="Oval 11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grpSp>
            <p:nvGrpSpPr>
              <p:cNvPr id="116" name="119 Grupo"/>
              <p:cNvGrpSpPr/>
              <p:nvPr/>
            </p:nvGrpSpPr>
            <p:grpSpPr>
              <a:xfrm>
                <a:off x="85160" y="1608710"/>
                <a:ext cx="1132908" cy="1127883"/>
                <a:chOff x="85160" y="1608710"/>
                <a:chExt cx="1132908" cy="1127883"/>
              </a:xfrm>
            </p:grpSpPr>
            <p:sp>
              <p:nvSpPr>
                <p:cNvPr id="117" name="Oval 12"/>
                <p:cNvSpPr>
                  <a:spLocks noChangeArrowheads="1"/>
                </p:cNvSpPr>
                <p:nvPr/>
              </p:nvSpPr>
              <p:spPr bwMode="gray">
                <a:xfrm>
                  <a:off x="85160" y="1608710"/>
                  <a:ext cx="1131952" cy="11259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gamma/>
                        <a:shade val="54118"/>
                        <a:invGamma/>
                      </a:schemeClr>
                    </a:gs>
                    <a:gs pos="50000">
                      <a:schemeClr val="folHlink"/>
                    </a:gs>
                    <a:gs pos="100000">
                      <a:schemeClr val="fol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118" name="Oval 13"/>
                <p:cNvSpPr>
                  <a:spLocks noChangeArrowheads="1"/>
                </p:cNvSpPr>
                <p:nvPr/>
              </p:nvSpPr>
              <p:spPr bwMode="gray">
                <a:xfrm>
                  <a:off x="86116" y="1610614"/>
                  <a:ext cx="1131952" cy="1125979"/>
                </a:xfrm>
                <a:prstGeom prst="ellipse">
                  <a:avLst/>
                </a:prstGeom>
                <a:solidFill>
                  <a:srgbClr val="009900"/>
                </a:solidFill>
                <a:ln>
                  <a:headEnd/>
                  <a:tailEnd/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125" name="Oval 14"/>
                <p:cNvSpPr>
                  <a:spLocks noChangeArrowheads="1"/>
                </p:cNvSpPr>
                <p:nvPr/>
              </p:nvSpPr>
              <p:spPr bwMode="gray">
                <a:xfrm>
                  <a:off x="141614" y="1664866"/>
                  <a:ext cx="1019044" cy="1013667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grpSp>
              <p:nvGrpSpPr>
                <p:cNvPr id="127" name="Group 15"/>
                <p:cNvGrpSpPr>
                  <a:grpSpLocks/>
                </p:cNvGrpSpPr>
                <p:nvPr/>
              </p:nvGrpSpPr>
              <p:grpSpPr bwMode="auto">
                <a:xfrm>
                  <a:off x="157880" y="1680095"/>
                  <a:ext cx="986511" cy="981306"/>
                  <a:chOff x="4166" y="1706"/>
                  <a:chExt cx="1252" cy="1252"/>
                </a:xfrm>
              </p:grpSpPr>
              <p:sp>
                <p:nvSpPr>
                  <p:cNvPr id="128" name="Oval 16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29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30" name="Oval 18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31" name="Oval 19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</p:grpSp>
          </p:grpSp>
        </p:grpSp>
        <p:sp>
          <p:nvSpPr>
            <p:cNvPr id="113" name="AutoShape 35"/>
            <p:cNvSpPr>
              <a:spLocks noChangeArrowheads="1"/>
            </p:cNvSpPr>
            <p:nvPr/>
          </p:nvSpPr>
          <p:spPr bwMode="gray">
            <a:xfrm>
              <a:off x="262891" y="533400"/>
              <a:ext cx="1226820" cy="533400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tx1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2800" dirty="0" err="1" smtClean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A</a:t>
              </a:r>
              <a:r>
                <a:rPr lang="en-US" sz="2000" cap="small" dirty="0" err="1" smtClean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ctivos</a:t>
              </a:r>
              <a:endParaRPr lang="en-US" sz="2800" cap="small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grpSp>
        <p:nvGrpSpPr>
          <p:cNvPr id="133" name="132 Grupo"/>
          <p:cNvGrpSpPr/>
          <p:nvPr/>
        </p:nvGrpSpPr>
        <p:grpSpPr>
          <a:xfrm>
            <a:off x="0" y="2895600"/>
            <a:ext cx="1524000" cy="1371600"/>
            <a:chOff x="0" y="0"/>
            <a:chExt cx="1752600" cy="1600200"/>
          </a:xfrm>
        </p:grpSpPr>
        <p:grpSp>
          <p:nvGrpSpPr>
            <p:cNvPr id="134" name="121 Grupo"/>
            <p:cNvGrpSpPr/>
            <p:nvPr/>
          </p:nvGrpSpPr>
          <p:grpSpPr>
            <a:xfrm>
              <a:off x="0" y="0"/>
              <a:ext cx="1752600" cy="1600200"/>
              <a:chOff x="0" y="1524000"/>
              <a:chExt cx="1302271" cy="1295399"/>
            </a:xfrm>
          </p:grpSpPr>
          <p:sp>
            <p:nvSpPr>
              <p:cNvPr id="136" name="Oval 10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sp>
            <p:nvSpPr>
              <p:cNvPr id="137" name="Oval 11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grpSp>
            <p:nvGrpSpPr>
              <p:cNvPr id="138" name="119 Grupo"/>
              <p:cNvGrpSpPr/>
              <p:nvPr/>
            </p:nvGrpSpPr>
            <p:grpSpPr>
              <a:xfrm>
                <a:off x="85160" y="1608710"/>
                <a:ext cx="1132908" cy="1127883"/>
                <a:chOff x="85160" y="1608710"/>
                <a:chExt cx="1132908" cy="1127883"/>
              </a:xfrm>
            </p:grpSpPr>
            <p:sp>
              <p:nvSpPr>
                <p:cNvPr id="139" name="Oval 12"/>
                <p:cNvSpPr>
                  <a:spLocks noChangeArrowheads="1"/>
                </p:cNvSpPr>
                <p:nvPr/>
              </p:nvSpPr>
              <p:spPr bwMode="gray">
                <a:xfrm>
                  <a:off x="85160" y="1608710"/>
                  <a:ext cx="1131952" cy="11259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gamma/>
                        <a:shade val="54118"/>
                        <a:invGamma/>
                      </a:schemeClr>
                    </a:gs>
                    <a:gs pos="50000">
                      <a:schemeClr val="folHlink"/>
                    </a:gs>
                    <a:gs pos="100000">
                      <a:schemeClr val="fol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140" name="Oval 13"/>
                <p:cNvSpPr>
                  <a:spLocks noChangeArrowheads="1"/>
                </p:cNvSpPr>
                <p:nvPr/>
              </p:nvSpPr>
              <p:spPr bwMode="gray">
                <a:xfrm>
                  <a:off x="86116" y="1610614"/>
                  <a:ext cx="1131952" cy="1125979"/>
                </a:xfrm>
                <a:prstGeom prst="ellipse">
                  <a:avLst/>
                </a:prstGeom>
                <a:solidFill>
                  <a:srgbClr val="D07C00"/>
                </a:solidFill>
                <a:ln>
                  <a:headEnd/>
                  <a:tailEnd/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141" name="Oval 14"/>
                <p:cNvSpPr>
                  <a:spLocks noChangeArrowheads="1"/>
                </p:cNvSpPr>
                <p:nvPr/>
              </p:nvSpPr>
              <p:spPr bwMode="gray">
                <a:xfrm>
                  <a:off x="141614" y="1664866"/>
                  <a:ext cx="1019044" cy="1013667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grpSp>
              <p:nvGrpSpPr>
                <p:cNvPr id="142" name="Group 15"/>
                <p:cNvGrpSpPr>
                  <a:grpSpLocks/>
                </p:cNvGrpSpPr>
                <p:nvPr/>
              </p:nvGrpSpPr>
              <p:grpSpPr bwMode="auto">
                <a:xfrm>
                  <a:off x="157880" y="1680095"/>
                  <a:ext cx="986511" cy="981306"/>
                  <a:chOff x="4166" y="1706"/>
                  <a:chExt cx="1252" cy="1252"/>
                </a:xfrm>
              </p:grpSpPr>
              <p:sp>
                <p:nvSpPr>
                  <p:cNvPr id="143" name="Oval 16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44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45" name="Oval 18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46" name="Oval 19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</p:grpSp>
          </p:grpSp>
        </p:grpSp>
        <p:sp>
          <p:nvSpPr>
            <p:cNvPr id="135" name="AutoShape 35"/>
            <p:cNvSpPr>
              <a:spLocks noChangeArrowheads="1"/>
            </p:cNvSpPr>
            <p:nvPr/>
          </p:nvSpPr>
          <p:spPr bwMode="gray">
            <a:xfrm>
              <a:off x="262890" y="533400"/>
              <a:ext cx="1226820" cy="533400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tx1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1600" dirty="0" err="1" smtClean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P</a:t>
              </a:r>
              <a:r>
                <a:rPr lang="en-US" sz="1200" cap="small" dirty="0" err="1" smtClean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roductivos</a:t>
              </a:r>
              <a:endParaRPr lang="en-US" sz="1600" cap="small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sp>
        <p:nvSpPr>
          <p:cNvPr id="47" name="Rectangle 3"/>
          <p:cNvSpPr txBox="1">
            <a:spLocks noChangeArrowheads="1"/>
          </p:cNvSpPr>
          <p:nvPr/>
        </p:nvSpPr>
        <p:spPr bwMode="white">
          <a:xfrm>
            <a:off x="2209800" y="4648200"/>
            <a:ext cx="5638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4400" b="1" i="0" u="none" strike="noStrike" kern="0" spc="50" normalizeH="0" baseline="0" noProof="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Vladimir Script" pitchFamily="66" charset="0"/>
              </a:rPr>
              <a:t>Certificación</a:t>
            </a:r>
            <a:r>
              <a:rPr kumimoji="0" lang="en-US" sz="4400" b="1" i="0" u="none" strike="noStrike" kern="0" spc="50" normalizeH="0" baseline="0" noProof="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Vladimir Script" pitchFamily="66" charset="0"/>
              </a:rPr>
              <a:t> de </a:t>
            </a:r>
            <a:r>
              <a:rPr kumimoji="0" lang="en-US" sz="4400" b="1" i="0" u="none" strike="noStrike" kern="0" spc="50" normalizeH="0" baseline="0" noProof="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Vladimir Script" pitchFamily="66" charset="0"/>
              </a:rPr>
              <a:t>Líderes</a:t>
            </a:r>
            <a:endParaRPr kumimoji="0" lang="en-US" sz="4400" b="1" i="0" u="none" strike="noStrike" kern="0" spc="50" normalizeH="0" baseline="0" noProof="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Vladimir Script" pitchFamily="66" charset="0"/>
            </a:endParaRPr>
          </a:p>
        </p:txBody>
      </p:sp>
      <p:sp>
        <p:nvSpPr>
          <p:cNvPr id="55" name="Freeform 3"/>
          <p:cNvSpPr>
            <a:spLocks noEditPoints="1"/>
          </p:cNvSpPr>
          <p:nvPr/>
        </p:nvSpPr>
        <p:spPr bwMode="gray">
          <a:xfrm rot="9345575" flipV="1">
            <a:off x="794137" y="350229"/>
            <a:ext cx="7240637" cy="3815033"/>
          </a:xfrm>
          <a:custGeom>
            <a:avLst/>
            <a:gdLst/>
            <a:ahLst/>
            <a:cxnLst>
              <a:cxn ang="0">
                <a:pos x="1092" y="50"/>
              </a:cxn>
              <a:cxn ang="0">
                <a:pos x="822" y="168"/>
              </a:cxn>
              <a:cxn ang="0">
                <a:pos x="594" y="300"/>
              </a:cxn>
              <a:cxn ang="0">
                <a:pos x="406" y="446"/>
              </a:cxn>
              <a:cxn ang="0">
                <a:pos x="254" y="604"/>
              </a:cxn>
              <a:cxn ang="0">
                <a:pos x="140" y="772"/>
              </a:cxn>
              <a:cxn ang="0">
                <a:pos x="60" y="944"/>
              </a:cxn>
              <a:cxn ang="0">
                <a:pos x="14" y="1122"/>
              </a:cxn>
              <a:cxn ang="0">
                <a:pos x="0" y="1300"/>
              </a:cxn>
              <a:cxn ang="0">
                <a:pos x="18" y="1476"/>
              </a:cxn>
              <a:cxn ang="0">
                <a:pos x="64" y="1650"/>
              </a:cxn>
              <a:cxn ang="0">
                <a:pos x="138" y="1818"/>
              </a:cxn>
              <a:cxn ang="0">
                <a:pos x="238" y="1978"/>
              </a:cxn>
              <a:cxn ang="0">
                <a:pos x="364" y="2126"/>
              </a:cxn>
              <a:cxn ang="0">
                <a:pos x="512" y="2262"/>
              </a:cxn>
              <a:cxn ang="0">
                <a:pos x="684" y="2382"/>
              </a:cxn>
              <a:cxn ang="0">
                <a:pos x="874" y="2484"/>
              </a:cxn>
              <a:cxn ang="0">
                <a:pos x="1086" y="2564"/>
              </a:cxn>
              <a:cxn ang="0">
                <a:pos x="1314" y="2622"/>
              </a:cxn>
              <a:cxn ang="0">
                <a:pos x="1558" y="2654"/>
              </a:cxn>
              <a:cxn ang="0">
                <a:pos x="1818" y="2658"/>
              </a:cxn>
              <a:cxn ang="0">
                <a:pos x="2090" y="2632"/>
              </a:cxn>
              <a:cxn ang="0">
                <a:pos x="2374" y="2574"/>
              </a:cxn>
              <a:cxn ang="0">
                <a:pos x="2544" y="2912"/>
              </a:cxn>
              <a:cxn ang="0">
                <a:pos x="1868" y="1552"/>
              </a:cxn>
              <a:cxn ang="0">
                <a:pos x="1956" y="1914"/>
              </a:cxn>
              <a:cxn ang="0">
                <a:pos x="1788" y="1936"/>
              </a:cxn>
              <a:cxn ang="0">
                <a:pos x="1616" y="1934"/>
              </a:cxn>
              <a:cxn ang="0">
                <a:pos x="1442" y="1912"/>
              </a:cxn>
              <a:cxn ang="0">
                <a:pos x="1272" y="1872"/>
              </a:cxn>
              <a:cxn ang="0">
                <a:pos x="1108" y="1812"/>
              </a:cxn>
              <a:cxn ang="0">
                <a:pos x="952" y="1736"/>
              </a:cxn>
              <a:cxn ang="0">
                <a:pos x="810" y="1646"/>
              </a:cxn>
              <a:cxn ang="0">
                <a:pos x="684" y="1542"/>
              </a:cxn>
              <a:cxn ang="0">
                <a:pos x="578" y="1428"/>
              </a:cxn>
              <a:cxn ang="0">
                <a:pos x="494" y="1304"/>
              </a:cxn>
              <a:cxn ang="0">
                <a:pos x="438" y="1170"/>
              </a:cxn>
              <a:cxn ang="0">
                <a:pos x="410" y="1032"/>
              </a:cxn>
              <a:cxn ang="0">
                <a:pos x="416" y="888"/>
              </a:cxn>
              <a:cxn ang="0">
                <a:pos x="460" y="742"/>
              </a:cxn>
              <a:cxn ang="0">
                <a:pos x="544" y="592"/>
              </a:cxn>
              <a:cxn ang="0">
                <a:pos x="670" y="444"/>
              </a:cxn>
              <a:cxn ang="0">
                <a:pos x="844" y="298"/>
              </a:cxn>
              <a:cxn ang="0">
                <a:pos x="1070" y="154"/>
              </a:cxn>
              <a:cxn ang="0">
                <a:pos x="1348" y="16"/>
              </a:cxn>
              <a:cxn ang="0">
                <a:pos x="1244" y="0"/>
              </a:cxn>
              <a:cxn ang="0">
                <a:pos x="2820" y="1934"/>
              </a:cxn>
              <a:cxn ang="0">
                <a:pos x="2820" y="1934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accent1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s-HN"/>
          </a:p>
        </p:txBody>
      </p:sp>
      <p:sp>
        <p:nvSpPr>
          <p:cNvPr id="1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4397375"/>
            <a:ext cx="1676400" cy="10128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NIVEL</a:t>
            </a:r>
            <a:endParaRPr lang="en-US" sz="240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5181600"/>
            <a:ext cx="7162800" cy="381000"/>
          </a:xfrm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1600" dirty="0" smtClean="0"/>
              <a:t>UNION VENEZOLANA ORIENTAL</a:t>
            </a:r>
            <a:endParaRPr lang="en-US" sz="1600" dirty="0"/>
          </a:p>
        </p:txBody>
      </p:sp>
      <p:sp>
        <p:nvSpPr>
          <p:cNvPr id="53" name="52 Rectángulo"/>
          <p:cNvSpPr/>
          <p:nvPr/>
        </p:nvSpPr>
        <p:spPr>
          <a:xfrm>
            <a:off x="3429000" y="5715000"/>
            <a:ext cx="2743200" cy="114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7" name="Picture 2" descr="C:\Users\Ney Devis\Pictures\Logo G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152400"/>
            <a:ext cx="3141617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47" grpId="0"/>
      <p:bldP spid="126" grpId="0"/>
      <p:bldP spid="5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C:\Documents and Settings\Owner.FÚNEZMEJIA\My Documents\My Pictures\Fondos 2009\Fondos PPT 2009\Imágenes con degrado\Picture29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-2" y="2514600"/>
            <a:ext cx="3942444" cy="4343400"/>
          </a:xfrm>
          <a:prstGeom prst="rect">
            <a:avLst/>
          </a:prstGeom>
          <a:noFill/>
        </p:spPr>
      </p:pic>
      <p:pic>
        <p:nvPicPr>
          <p:cNvPr id="27" name="Picture 2" descr="C:\Documents and Settings\Owner.FÚNEZMEJIA\My Documents\My Pictures\Fondos 2009\Fondos PPT 2009\Imágenes con degrado\Prodigal2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11428" b="19332"/>
          <a:stretch>
            <a:fillRect/>
          </a:stretch>
        </p:blipFill>
        <p:spPr bwMode="auto">
          <a:xfrm>
            <a:off x="4419600" y="2590994"/>
            <a:ext cx="4724400" cy="3733605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304925"/>
            <a:ext cx="7010400" cy="2657475"/>
          </a:xfrm>
        </p:spPr>
        <p:txBody>
          <a:bodyPr/>
          <a:lstStyle/>
          <a:p>
            <a:pPr algn="ctr">
              <a:buNone/>
            </a:pPr>
            <a:r>
              <a:rPr lang="en-US" sz="4000" b="1" dirty="0" smtClean="0"/>
              <a:t> </a:t>
            </a:r>
            <a:r>
              <a:rPr lang="en-US" sz="4000" b="1" dirty="0" err="1" smtClean="0"/>
              <a:t>Dirija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sus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actividades</a:t>
            </a:r>
            <a:r>
              <a:rPr lang="en-US" sz="4000" b="1" dirty="0" smtClean="0"/>
              <a:t> a los </a:t>
            </a:r>
            <a:r>
              <a:rPr lang="en-US" sz="4000" b="1" dirty="0" err="1" smtClean="0"/>
              <a:t>sectores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mas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trabajados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por</a:t>
            </a:r>
            <a:r>
              <a:rPr lang="en-US" sz="4000" b="1" dirty="0" smtClean="0"/>
              <a:t> el G.P.</a:t>
            </a:r>
            <a:endParaRPr lang="en-US" sz="3600" dirty="0">
              <a:solidFill>
                <a:schemeClr val="tx2"/>
              </a:solidFill>
            </a:endParaRPr>
          </a:p>
        </p:txBody>
      </p:sp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8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5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4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5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LA OBRA DE BENEFICENCIA EN EL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9" name="28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30" name="29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31" name="30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2" name="31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5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hacer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obras</a:t>
            </a:r>
            <a:r>
              <a:rPr lang="en-US" sz="1600" noProof="0" dirty="0" smtClean="0">
                <a:solidFill>
                  <a:schemeClr val="bg1"/>
                </a:solidFill>
              </a:rPr>
              <a:t> de </a:t>
            </a:r>
            <a:r>
              <a:rPr lang="en-US" sz="1600" noProof="0" dirty="0" err="1" smtClean="0">
                <a:solidFill>
                  <a:schemeClr val="bg1"/>
                </a:solidFill>
              </a:rPr>
              <a:t>beneficencia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el G.P.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6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076325"/>
            <a:ext cx="7010400" cy="5248275"/>
          </a:xfrm>
        </p:spPr>
        <p:txBody>
          <a:bodyPr/>
          <a:lstStyle/>
          <a:p>
            <a:r>
              <a:rPr lang="en-US" sz="3600" b="1" dirty="0" err="1" smtClean="0"/>
              <a:t>Puntos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fuertes</a:t>
            </a:r>
            <a:endParaRPr lang="en-US" sz="3600" b="1" dirty="0" smtClean="0"/>
          </a:p>
          <a:p>
            <a:endParaRPr lang="en-US" sz="3600" b="1" dirty="0"/>
          </a:p>
          <a:p>
            <a:pPr lvl="1" algn="just"/>
            <a:r>
              <a:rPr lang="es-ES_tradnl" dirty="0" smtClean="0">
                <a:solidFill>
                  <a:sysClr val="windowText" lastClr="000000"/>
                </a:solidFill>
              </a:rPr>
              <a:t>Si fuere posible, escoja un aspecto específico en el que su G.P. es fuerte y dedíquese a esa área. </a:t>
            </a:r>
            <a:endParaRPr lang="en-US" sz="3200" dirty="0">
              <a:solidFill>
                <a:sysClr val="windowText" lastClr="000000"/>
              </a:solidFill>
            </a:endParaRPr>
          </a:p>
        </p:txBody>
      </p:sp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8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6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2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LA OBRA DE BENEFICENCIA EN EL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7" name="26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8" name="27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9" name="28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0" name="29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hacer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obras</a:t>
            </a:r>
            <a:r>
              <a:rPr lang="en-US" sz="1600" noProof="0" dirty="0" smtClean="0">
                <a:solidFill>
                  <a:schemeClr val="bg1"/>
                </a:solidFill>
              </a:rPr>
              <a:t> de </a:t>
            </a:r>
            <a:r>
              <a:rPr lang="en-US" sz="1600" noProof="0" dirty="0" err="1" smtClean="0">
                <a:solidFill>
                  <a:schemeClr val="bg1"/>
                </a:solidFill>
              </a:rPr>
              <a:t>beneficencia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el G.P.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076325"/>
            <a:ext cx="7010400" cy="5248275"/>
          </a:xfrm>
        </p:spPr>
        <p:txBody>
          <a:bodyPr/>
          <a:lstStyle/>
          <a:p>
            <a:r>
              <a:rPr lang="en-US" sz="3600" b="1" dirty="0" smtClean="0"/>
              <a:t> </a:t>
            </a:r>
            <a:r>
              <a:rPr lang="en-US" sz="3600" b="1" dirty="0" err="1" smtClean="0"/>
              <a:t>Programe</a:t>
            </a:r>
            <a:r>
              <a:rPr lang="en-US" sz="3600" b="1" dirty="0" smtClean="0"/>
              <a:t> con </a:t>
            </a:r>
            <a:r>
              <a:rPr lang="en-US" sz="3600" b="1" dirty="0" err="1" smtClean="0"/>
              <a:t>Dorcas</a:t>
            </a:r>
            <a:r>
              <a:rPr lang="en-US" sz="3600" b="1" dirty="0" smtClean="0"/>
              <a:t>.</a:t>
            </a:r>
          </a:p>
          <a:p>
            <a:endParaRPr lang="en-US" sz="3600" b="1" dirty="0"/>
          </a:p>
          <a:p>
            <a:pPr lvl="1" algn="just"/>
            <a:r>
              <a:rPr lang="es-ES" dirty="0" smtClean="0"/>
              <a:t>Programa y solicite con tiempo a DORCAS, la ayuda necesaria para su proyecto</a:t>
            </a:r>
            <a:r>
              <a:rPr lang="es-ES_tradnl" dirty="0" smtClean="0">
                <a:solidFill>
                  <a:sysClr val="windowText" lastClr="000000"/>
                </a:solidFill>
              </a:rPr>
              <a:t>.</a:t>
            </a:r>
            <a:endParaRPr lang="en-US" sz="3200" dirty="0">
              <a:solidFill>
                <a:schemeClr val="tx2"/>
              </a:solidFill>
            </a:endParaRPr>
          </a:p>
        </p:txBody>
      </p:sp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8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7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2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5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LA OBRA DE BENEFICENCIA EN EL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7" name="26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8" name="27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9" name="28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0" name="29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hacer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obras</a:t>
            </a:r>
            <a:r>
              <a:rPr lang="en-US" sz="1600" noProof="0" dirty="0" smtClean="0">
                <a:solidFill>
                  <a:schemeClr val="bg1"/>
                </a:solidFill>
              </a:rPr>
              <a:t> de </a:t>
            </a:r>
            <a:r>
              <a:rPr lang="en-US" sz="1600" noProof="0" dirty="0" err="1" smtClean="0">
                <a:solidFill>
                  <a:schemeClr val="bg1"/>
                </a:solidFill>
              </a:rPr>
              <a:t>beneficencia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el G.P.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076325"/>
            <a:ext cx="7010400" cy="5248275"/>
          </a:xfrm>
        </p:spPr>
        <p:txBody>
          <a:bodyPr/>
          <a:lstStyle/>
          <a:p>
            <a:r>
              <a:rPr lang="en-US" sz="3600" b="1" dirty="0" smtClean="0"/>
              <a:t> La </a:t>
            </a:r>
            <a:r>
              <a:rPr lang="en-US" sz="3600" b="1" dirty="0" err="1" smtClean="0"/>
              <a:t>Actividad</a:t>
            </a:r>
            <a:r>
              <a:rPr lang="en-US" sz="3600" b="1" dirty="0" smtClean="0"/>
              <a:t>.</a:t>
            </a:r>
          </a:p>
          <a:p>
            <a:endParaRPr lang="en-US" sz="3600" b="1" dirty="0"/>
          </a:p>
          <a:p>
            <a:pPr lvl="1" algn="just"/>
            <a:r>
              <a:rPr lang="es-ES_tradnl" dirty="0" smtClean="0">
                <a:solidFill>
                  <a:sysClr val="windowText" lastClr="000000"/>
                </a:solidFill>
              </a:rPr>
              <a:t>No haga esta actividad a escondidas, hágala lo mas grande y pública posible.</a:t>
            </a:r>
          </a:p>
          <a:p>
            <a:pPr lvl="1" algn="just"/>
            <a:endParaRPr lang="es-ES_tradnl" dirty="0" smtClean="0">
              <a:solidFill>
                <a:sysClr val="windowText" lastClr="000000"/>
              </a:solidFill>
            </a:endParaRPr>
          </a:p>
          <a:p>
            <a:pPr lvl="1" algn="just"/>
            <a:r>
              <a:rPr lang="es-ES_tradnl" dirty="0" smtClean="0">
                <a:solidFill>
                  <a:sysClr val="windowText" lastClr="000000"/>
                </a:solidFill>
              </a:rPr>
              <a:t>Invite a la directora de </a:t>
            </a:r>
            <a:r>
              <a:rPr lang="es-ES_tradnl" dirty="0" err="1" smtClean="0">
                <a:solidFill>
                  <a:sysClr val="windowText" lastClr="000000"/>
                </a:solidFill>
              </a:rPr>
              <a:t>Dorcas</a:t>
            </a:r>
            <a:r>
              <a:rPr lang="es-ES_tradnl" dirty="0" smtClean="0">
                <a:solidFill>
                  <a:sysClr val="windowText" lastClr="000000"/>
                </a:solidFill>
              </a:rPr>
              <a:t> al Anciano y al Pastor de la Iglesia  si fuere posible.</a:t>
            </a:r>
            <a:endParaRPr lang="en-US" sz="3200" dirty="0">
              <a:solidFill>
                <a:schemeClr val="tx2"/>
              </a:solidFill>
            </a:endParaRPr>
          </a:p>
        </p:txBody>
      </p:sp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8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2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5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LA OBRA DE BENEFICENCIA EN EL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7" name="26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8" name="27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9" name="28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0" name="29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hacer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obras</a:t>
            </a:r>
            <a:r>
              <a:rPr lang="en-US" sz="1600" noProof="0" dirty="0" smtClean="0">
                <a:solidFill>
                  <a:schemeClr val="bg1"/>
                </a:solidFill>
              </a:rPr>
              <a:t> de </a:t>
            </a:r>
            <a:r>
              <a:rPr lang="en-US" sz="1600" noProof="0" dirty="0" err="1" smtClean="0">
                <a:solidFill>
                  <a:schemeClr val="bg1"/>
                </a:solidFill>
              </a:rPr>
              <a:t>beneficencia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el G.P.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914525"/>
            <a:ext cx="7391400" cy="3724275"/>
          </a:xfrm>
        </p:spPr>
        <p:txBody>
          <a:bodyPr/>
          <a:lstStyle/>
          <a:p>
            <a:pPr lvl="1" algn="just"/>
            <a:r>
              <a:rPr lang="es-ES" sz="36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Si bien es cierto hay que pensar en los </a:t>
            </a:r>
            <a:r>
              <a:rPr lang="es-ES" sz="3600" dirty="0" err="1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inconversos</a:t>
            </a:r>
            <a:r>
              <a:rPr lang="es-ES" sz="36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de la comunidad, no descuide algunas necesidades de adentro. (I Timoteo 5;8).</a:t>
            </a:r>
            <a:endParaRPr lang="en-US" sz="4000" dirty="0">
              <a:solidFill>
                <a:sysClr val="windowText" lastClr="000000"/>
              </a:solidFill>
            </a:endParaRPr>
          </a:p>
        </p:txBody>
      </p:sp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8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9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2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" name="21 Título"/>
          <p:cNvSpPr txBox="1">
            <a:spLocks/>
          </p:cNvSpPr>
          <p:nvPr/>
        </p:nvSpPr>
        <p:spPr bwMode="white">
          <a:xfrm>
            <a:off x="609600" y="304800"/>
            <a:ext cx="7391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LA OBRA DE BENEFICENCIA EN EL G.P.</a:t>
            </a:r>
            <a:endParaRPr kumimoji="0" lang="es-HN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4" name="Picture 2" descr="H:\grupos pequeños\logoPC GAL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7" name="26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8" name="27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9" name="28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0" name="29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hacer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obras</a:t>
            </a:r>
            <a:r>
              <a:rPr lang="en-US" sz="1600" noProof="0" dirty="0" smtClean="0">
                <a:solidFill>
                  <a:schemeClr val="bg1"/>
                </a:solidFill>
              </a:rPr>
              <a:t> de </a:t>
            </a:r>
            <a:r>
              <a:rPr lang="en-US" sz="1600" noProof="0" dirty="0" err="1" smtClean="0">
                <a:solidFill>
                  <a:schemeClr val="bg1"/>
                </a:solidFill>
              </a:rPr>
              <a:t>beneficencia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el G.P.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1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11" name="10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9" name="8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914525"/>
            <a:ext cx="7391400" cy="2657475"/>
          </a:xfrm>
        </p:spPr>
        <p:txBody>
          <a:bodyPr/>
          <a:lstStyle/>
          <a:p>
            <a:pPr lvl="1" algn="just"/>
            <a:r>
              <a:rPr lang="es-ES_tradnl" sz="4000" dirty="0" smtClean="0">
                <a:solidFill>
                  <a:sysClr val="windowText" lastClr="000000"/>
                </a:solidFill>
              </a:rPr>
              <a:t>Presénteles un abanico de opciones a su G.P.  entre las cuales puedan escoger para desarrollar.</a:t>
            </a:r>
            <a:endParaRPr lang="en-US" sz="4400" dirty="0">
              <a:solidFill>
                <a:sysClr val="windowText" lastClr="000000"/>
              </a:solidFill>
            </a:endParaRPr>
          </a:p>
        </p:txBody>
      </p:sp>
      <p:sp>
        <p:nvSpPr>
          <p:cNvPr id="6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pSp>
        <p:nvGrpSpPr>
          <p:cNvPr id="3" name="14 Grupo"/>
          <p:cNvGrpSpPr/>
          <p:nvPr/>
        </p:nvGrpSpPr>
        <p:grpSpPr>
          <a:xfrm>
            <a:off x="-644707" y="2209800"/>
            <a:ext cx="2398606" cy="2215991"/>
            <a:chOff x="1217571" y="831037"/>
            <a:chExt cx="1763631" cy="2321479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217571" y="831037"/>
              <a:ext cx="1763631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10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2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" name="21 Título"/>
          <p:cNvSpPr txBox="1">
            <a:spLocks/>
          </p:cNvSpPr>
          <p:nvPr/>
        </p:nvSpPr>
        <p:spPr bwMode="white">
          <a:xfrm>
            <a:off x="609600" y="304800"/>
            <a:ext cx="7391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LA OBRA DE BENEFICENCIA EN EL G.P.</a:t>
            </a:r>
            <a:endParaRPr kumimoji="0" lang="es-HN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4" name="Picture 2" descr="H:\grupos pequeños\logoPC GAL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7" name="26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8" name="27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9" name="28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0" name="29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hacer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obras</a:t>
            </a:r>
            <a:r>
              <a:rPr lang="en-US" sz="1600" noProof="0" dirty="0" smtClean="0">
                <a:solidFill>
                  <a:schemeClr val="bg1"/>
                </a:solidFill>
              </a:rPr>
              <a:t> de </a:t>
            </a:r>
            <a:r>
              <a:rPr lang="en-US" sz="1600" noProof="0" dirty="0" err="1" smtClean="0">
                <a:solidFill>
                  <a:schemeClr val="bg1"/>
                </a:solidFill>
              </a:rPr>
              <a:t>beneficencia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el G.P.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4 Grupo"/>
          <p:cNvGrpSpPr/>
          <p:nvPr/>
        </p:nvGrpSpPr>
        <p:grpSpPr>
          <a:xfrm>
            <a:off x="-644707" y="2209800"/>
            <a:ext cx="2398606" cy="2215991"/>
            <a:chOff x="1217571" y="831037"/>
            <a:chExt cx="1763631" cy="2321479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217571" y="831037"/>
              <a:ext cx="1763631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10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2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" name="21 Título"/>
          <p:cNvSpPr txBox="1">
            <a:spLocks/>
          </p:cNvSpPr>
          <p:nvPr/>
        </p:nvSpPr>
        <p:spPr bwMode="white">
          <a:xfrm>
            <a:off x="609600" y="304800"/>
            <a:ext cx="7391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LA OBRA DE BENEFICENCIA EN EL G.P.</a:t>
            </a:r>
            <a:endParaRPr kumimoji="0" lang="es-HN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4" name="Picture 2" descr="H:\grupos pequeños\logoPC GAL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Rectangle 3"/>
          <p:cNvSpPr txBox="1">
            <a:spLocks noChangeArrowheads="1"/>
          </p:cNvSpPr>
          <p:nvPr/>
        </p:nvSpPr>
        <p:spPr bwMode="auto">
          <a:xfrm>
            <a:off x="990600" y="1381125"/>
            <a:ext cx="76200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E.</a:t>
            </a:r>
            <a:r>
              <a:rPr kumimoji="0" lang="en-US" sz="40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White </a:t>
            </a:r>
            <a:r>
              <a:rPr kumimoji="0" lang="en-US" sz="4000" b="1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escribió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400050" marR="0" lvl="2" indent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es-ES_tradnl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“Hemos de ministrar a los que desesperan,</a:t>
            </a:r>
            <a:r>
              <a:rPr kumimoji="0" lang="es-ES_tradnl" sz="32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 e inspirar esperanza a los descorazonados. Y para nosotros se cumplirá también la promesa: ‘Irá tu justicia delante de él, y la gloria de Jehová será tu retaguardia’”</a:t>
            </a:r>
            <a:r>
              <a:rPr kumimoji="0" lang="es-ES_tradnl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.</a:t>
            </a:r>
          </a:p>
          <a:p>
            <a:pPr marL="400050" marR="0" lvl="2" indent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es-ES_tradnl" sz="28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aramond" pitchFamily="2" charset="0"/>
                <a:cs typeface="Arial"/>
              </a:rPr>
              <a:t>Servicio Cristiano, p. </a:t>
            </a:r>
            <a:r>
              <a:rPr lang="es-ES_tradnl" sz="2800" i="1" kern="0" dirty="0" smtClean="0">
                <a:solidFill>
                  <a:sysClr val="windowText" lastClr="000000"/>
                </a:solidFill>
                <a:latin typeface="Garamond" pitchFamily="2" charset="0"/>
                <a:cs typeface="Arial"/>
              </a:rPr>
              <a:t>233.</a:t>
            </a:r>
            <a:endParaRPr kumimoji="0" lang="en-US" sz="2800" b="0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Garamond" pitchFamily="2" charset="0"/>
            </a:endParaRPr>
          </a:p>
        </p:txBody>
      </p:sp>
      <p:grpSp>
        <p:nvGrpSpPr>
          <p:cNvPr id="27" name="26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9" name="28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30" name="29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1" name="30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4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hacer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obras</a:t>
            </a:r>
            <a:r>
              <a:rPr lang="en-US" sz="1600" noProof="0" dirty="0" smtClean="0">
                <a:solidFill>
                  <a:schemeClr val="bg1"/>
                </a:solidFill>
              </a:rPr>
              <a:t> de </a:t>
            </a:r>
            <a:r>
              <a:rPr lang="en-US" sz="1600" noProof="0" dirty="0" err="1" smtClean="0">
                <a:solidFill>
                  <a:schemeClr val="bg1"/>
                </a:solidFill>
              </a:rPr>
              <a:t>beneficencia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el G.P.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 bldLvl="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 descr="C:\Documents and Settings\Owner.FÚNEZMEJIA\Desktop\Imágenes con degrado\GiveInSecret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18059"/>
          <a:stretch>
            <a:fillRect/>
          </a:stretch>
        </p:blipFill>
        <p:spPr bwMode="auto">
          <a:xfrm>
            <a:off x="7086600" y="1676400"/>
            <a:ext cx="2057400" cy="3352800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838200"/>
            <a:ext cx="7010400" cy="5486400"/>
          </a:xfrm>
        </p:spPr>
        <p:txBody>
          <a:bodyPr/>
          <a:lstStyle/>
          <a:p>
            <a:pPr lvl="1" algn="just">
              <a:spcBef>
                <a:spcPts val="600"/>
              </a:spcBef>
            </a:pPr>
            <a:r>
              <a:rPr lang="es-ES_tradnl" dirty="0" smtClean="0">
                <a:solidFill>
                  <a:sysClr val="windowText" lastClr="000000"/>
                </a:solidFill>
              </a:rPr>
              <a:t>Desparasitar niños</a:t>
            </a:r>
          </a:p>
          <a:p>
            <a:pPr lvl="1" algn="just">
              <a:spcBef>
                <a:spcPts val="600"/>
              </a:spcBef>
            </a:pPr>
            <a:r>
              <a:rPr lang="es-ES_tradnl" dirty="0" smtClean="0">
                <a:solidFill>
                  <a:sysClr val="windowText" lastClr="000000"/>
                </a:solidFill>
              </a:rPr>
              <a:t>Canastas familiares</a:t>
            </a:r>
          </a:p>
          <a:p>
            <a:pPr lvl="1" algn="just">
              <a:spcBef>
                <a:spcPts val="600"/>
              </a:spcBef>
            </a:pPr>
            <a:r>
              <a:rPr lang="es-ES_tradnl" dirty="0" smtClean="0">
                <a:solidFill>
                  <a:sysClr val="windowText" lastClr="000000"/>
                </a:solidFill>
              </a:rPr>
              <a:t>Pintar Cunetas</a:t>
            </a:r>
          </a:p>
          <a:p>
            <a:pPr lvl="1" algn="just">
              <a:spcBef>
                <a:spcPts val="600"/>
              </a:spcBef>
            </a:pPr>
            <a:r>
              <a:rPr lang="es-ES_tradnl" dirty="0" smtClean="0">
                <a:solidFill>
                  <a:sysClr val="windowText" lastClr="000000"/>
                </a:solidFill>
              </a:rPr>
              <a:t>El Pan Matutino</a:t>
            </a:r>
          </a:p>
          <a:p>
            <a:pPr lvl="1" algn="just">
              <a:spcBef>
                <a:spcPts val="600"/>
              </a:spcBef>
            </a:pPr>
            <a:r>
              <a:rPr lang="es-ES_tradnl" dirty="0" smtClean="0">
                <a:solidFill>
                  <a:sysClr val="windowText" lastClr="000000"/>
                </a:solidFill>
              </a:rPr>
              <a:t>Donación de Ropa</a:t>
            </a:r>
          </a:p>
          <a:p>
            <a:pPr lvl="1" algn="just">
              <a:spcBef>
                <a:spcPts val="600"/>
              </a:spcBef>
            </a:pPr>
            <a:r>
              <a:rPr lang="es-ES_tradnl" dirty="0" smtClean="0">
                <a:solidFill>
                  <a:sysClr val="windowText" lastClr="000000"/>
                </a:solidFill>
              </a:rPr>
              <a:t>Asistencia a ancianitos y desvalidos</a:t>
            </a:r>
          </a:p>
          <a:p>
            <a:pPr lvl="1" algn="just">
              <a:spcBef>
                <a:spcPts val="600"/>
              </a:spcBef>
            </a:pPr>
            <a:r>
              <a:rPr lang="es-ES_tradnl" dirty="0" smtClean="0">
                <a:solidFill>
                  <a:sysClr val="windowText" lastClr="000000"/>
                </a:solidFill>
              </a:rPr>
              <a:t>Alfabetización</a:t>
            </a:r>
          </a:p>
          <a:p>
            <a:pPr lvl="1" algn="just">
              <a:spcBef>
                <a:spcPts val="600"/>
              </a:spcBef>
            </a:pPr>
            <a:r>
              <a:rPr lang="es-ES_tradnl" dirty="0" smtClean="0">
                <a:solidFill>
                  <a:sysClr val="windowText" lastClr="000000"/>
                </a:solidFill>
              </a:rPr>
              <a:t>Limpieza de calles</a:t>
            </a:r>
          </a:p>
          <a:p>
            <a:pPr lvl="1" algn="just">
              <a:spcBef>
                <a:spcPts val="600"/>
              </a:spcBef>
            </a:pPr>
            <a:r>
              <a:rPr lang="es-ES_tradnl" dirty="0" smtClean="0">
                <a:solidFill>
                  <a:sysClr val="windowText" lastClr="000000"/>
                </a:solidFill>
              </a:rPr>
              <a:t>Provisión a presos</a:t>
            </a:r>
          </a:p>
          <a:p>
            <a:pPr lvl="1" algn="just">
              <a:spcBef>
                <a:spcPts val="600"/>
              </a:spcBef>
            </a:pPr>
            <a:r>
              <a:rPr lang="es-ES_tradnl" dirty="0" smtClean="0">
                <a:solidFill>
                  <a:sysClr val="windowText" lastClr="000000"/>
                </a:solidFill>
              </a:rPr>
              <a:t>Visitas hospitalarias</a:t>
            </a:r>
          </a:p>
          <a:p>
            <a:pPr lvl="1" algn="just">
              <a:spcBef>
                <a:spcPts val="600"/>
              </a:spcBef>
            </a:pPr>
            <a:r>
              <a:rPr lang="es-ES_tradnl" dirty="0" smtClean="0">
                <a:solidFill>
                  <a:sysClr val="windowText" lastClr="000000"/>
                </a:solidFill>
              </a:rPr>
              <a:t>Otros.</a:t>
            </a:r>
          </a:p>
          <a:p>
            <a:pPr lvl="1" algn="just">
              <a:spcBef>
                <a:spcPts val="600"/>
              </a:spcBef>
              <a:buNone/>
            </a:pPr>
            <a:endParaRPr lang="es-ES_tradnl" dirty="0" smtClean="0">
              <a:solidFill>
                <a:sysClr val="windowText" lastClr="000000"/>
              </a:solidFill>
            </a:endParaRPr>
          </a:p>
          <a:p>
            <a:pPr lvl="1" algn="just">
              <a:spcBef>
                <a:spcPts val="600"/>
              </a:spcBef>
            </a:pPr>
            <a:endParaRPr lang="es-ES_tradnl" dirty="0" smtClean="0">
              <a:solidFill>
                <a:sysClr val="windowText" lastClr="000000"/>
              </a:solidFill>
            </a:endParaRPr>
          </a:p>
          <a:p>
            <a:pPr lvl="1" algn="just">
              <a:spcBef>
                <a:spcPts val="600"/>
              </a:spcBef>
              <a:buNone/>
            </a:pPr>
            <a:endParaRPr lang="es-ES_tradnl" dirty="0" smtClean="0">
              <a:solidFill>
                <a:sysClr val="windowText" lastClr="000000"/>
              </a:solidFill>
            </a:endParaRPr>
          </a:p>
          <a:p>
            <a:pPr lvl="1" algn="just">
              <a:spcBef>
                <a:spcPts val="600"/>
              </a:spcBef>
              <a:buNone/>
            </a:pPr>
            <a:endParaRPr lang="es-ES_tradnl" dirty="0" smtClean="0">
              <a:solidFill>
                <a:sysClr val="windowText" lastClr="000000"/>
              </a:solidFill>
            </a:endParaRPr>
          </a:p>
          <a:p>
            <a:pPr lvl="1" algn="just">
              <a:spcBef>
                <a:spcPts val="600"/>
              </a:spcBef>
              <a:buNone/>
            </a:pPr>
            <a:r>
              <a:rPr lang="en-US" dirty="0">
                <a:solidFill>
                  <a:sysClr val="windowText" lastClr="000000"/>
                </a:solidFill>
              </a:rPr>
              <a:t/>
            </a:r>
            <a:br>
              <a:rPr lang="en-US" dirty="0">
                <a:solidFill>
                  <a:sysClr val="windowText" lastClr="000000"/>
                </a:solidFill>
              </a:rPr>
            </a:br>
            <a:endParaRPr lang="en-US" dirty="0">
              <a:solidFill>
                <a:sysClr val="windowText" lastClr="000000"/>
              </a:solidFill>
            </a:endParaRPr>
          </a:p>
        </p:txBody>
      </p: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3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" name="Picture 5" descr="MCj029584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1371600"/>
            <a:ext cx="1763713" cy="1620838"/>
          </a:xfrm>
          <a:prstGeom prst="rect">
            <a:avLst/>
          </a:prstGeom>
          <a:noFill/>
        </p:spPr>
      </p:pic>
      <p:pic>
        <p:nvPicPr>
          <p:cNvPr id="25" name="Picture 7" descr="MCj0280973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4083050"/>
            <a:ext cx="1844675" cy="1784350"/>
          </a:xfrm>
          <a:prstGeom prst="rect">
            <a:avLst/>
          </a:prstGeom>
          <a:noFill/>
        </p:spPr>
      </p:pic>
      <p:sp>
        <p:nvSpPr>
          <p:cNvPr id="18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LA OBRA DE BENEFICENCIA EN EL G.P.</a:t>
            </a:r>
            <a:endParaRPr lang="es-HN" sz="2400" dirty="0"/>
          </a:p>
        </p:txBody>
      </p:sp>
      <p:pic>
        <p:nvPicPr>
          <p:cNvPr id="17" name="Picture 2" descr="H:\grupos pequeños\logoPC GAL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6" name="25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7" name="26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8" name="27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29" name="28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0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hacer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obras</a:t>
            </a:r>
            <a:r>
              <a:rPr lang="en-US" sz="1600" noProof="0" dirty="0" smtClean="0">
                <a:solidFill>
                  <a:schemeClr val="bg1"/>
                </a:solidFill>
              </a:rPr>
              <a:t> de </a:t>
            </a:r>
            <a:r>
              <a:rPr lang="en-US" sz="1600" noProof="0" dirty="0" err="1" smtClean="0">
                <a:solidFill>
                  <a:schemeClr val="bg1"/>
                </a:solidFill>
              </a:rPr>
              <a:t>beneficencia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el G.P.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1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19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198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Owner.FÚNEZMEJIA\Desktop\Imágenes con degrado\Petition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14035"/>
          <a:stretch>
            <a:fillRect/>
          </a:stretch>
        </p:blipFill>
        <p:spPr bwMode="auto">
          <a:xfrm>
            <a:off x="5410200" y="910896"/>
            <a:ext cx="3733800" cy="5032704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990725"/>
            <a:ext cx="6248400" cy="3343275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buNone/>
            </a:pPr>
            <a:r>
              <a:rPr lang="en-US" b="1" dirty="0" smtClean="0"/>
              <a:t> Al </a:t>
            </a:r>
            <a:r>
              <a:rPr lang="en-US" b="1" dirty="0" err="1" smtClean="0"/>
              <a:t>igual</a:t>
            </a:r>
            <a:r>
              <a:rPr lang="en-US" b="1" dirty="0" smtClean="0"/>
              <a:t> </a:t>
            </a:r>
            <a:r>
              <a:rPr lang="en-US" b="1" dirty="0" err="1" smtClean="0"/>
              <a:t>que</a:t>
            </a:r>
            <a:r>
              <a:rPr lang="en-US" b="1" dirty="0" smtClean="0"/>
              <a:t> la </a:t>
            </a:r>
            <a:r>
              <a:rPr lang="en-US" b="1" dirty="0" err="1" smtClean="0"/>
              <a:t>recolección</a:t>
            </a:r>
            <a:r>
              <a:rPr lang="en-US" b="1" dirty="0" smtClean="0"/>
              <a:t>, </a:t>
            </a:r>
            <a:r>
              <a:rPr lang="en-US" b="1" dirty="0" err="1" smtClean="0"/>
              <a:t>recuerde</a:t>
            </a:r>
            <a:r>
              <a:rPr lang="en-US" b="1" dirty="0" smtClean="0"/>
              <a:t> </a:t>
            </a:r>
            <a:r>
              <a:rPr lang="en-US" b="1" dirty="0" err="1" smtClean="0"/>
              <a:t>que</a:t>
            </a:r>
            <a:r>
              <a:rPr lang="en-US" b="1" dirty="0" smtClean="0"/>
              <a:t> el fin </a:t>
            </a:r>
            <a:r>
              <a:rPr lang="en-US" b="1" dirty="0" err="1" smtClean="0"/>
              <a:t>primario</a:t>
            </a:r>
            <a:r>
              <a:rPr lang="en-US" b="1" dirty="0" smtClean="0"/>
              <a:t> </a:t>
            </a:r>
            <a:r>
              <a:rPr lang="en-US" b="1" dirty="0" err="1" smtClean="0"/>
              <a:t>es</a:t>
            </a:r>
            <a:r>
              <a:rPr lang="en-US" b="1" dirty="0" smtClean="0"/>
              <a:t> </a:t>
            </a:r>
            <a:r>
              <a:rPr lang="en-US" b="1" dirty="0" err="1" smtClean="0"/>
              <a:t>dejar</a:t>
            </a:r>
            <a:r>
              <a:rPr lang="en-US" b="1" dirty="0" smtClean="0"/>
              <a:t> el </a:t>
            </a:r>
            <a:r>
              <a:rPr lang="en-US" b="1" dirty="0" err="1" smtClean="0"/>
              <a:t>mensaje</a:t>
            </a:r>
            <a:r>
              <a:rPr lang="en-US" b="1" dirty="0" smtClean="0"/>
              <a:t> de </a:t>
            </a:r>
            <a:r>
              <a:rPr lang="en-US" b="1" dirty="0" err="1" smtClean="0"/>
              <a:t>Jesús</a:t>
            </a:r>
            <a:r>
              <a:rPr lang="en-US" b="1" dirty="0" smtClean="0"/>
              <a:t> en el </a:t>
            </a:r>
            <a:r>
              <a:rPr lang="en-US" b="1" dirty="0" err="1" smtClean="0"/>
              <a:t>corazón</a:t>
            </a:r>
            <a:r>
              <a:rPr lang="en-US" b="1" dirty="0" smtClean="0"/>
              <a:t> de los </a:t>
            </a:r>
            <a:r>
              <a:rPr lang="en-US" b="1" dirty="0" err="1" smtClean="0"/>
              <a:t>beneficiados</a:t>
            </a:r>
            <a:r>
              <a:rPr lang="en-US" b="1" dirty="0" smtClean="0"/>
              <a:t>.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3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LA OBRA DE BENEFICENCIA EN EL G.P.</a:t>
            </a:r>
            <a:endParaRPr lang="es-HN" sz="2400" dirty="0"/>
          </a:p>
        </p:txBody>
      </p:sp>
      <p:pic>
        <p:nvPicPr>
          <p:cNvPr id="15" name="Picture 2" descr="H:\grupos pequeños\logoPC GA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9" name="18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0" name="19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3" name="22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24" name="23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25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6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7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hacer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obras</a:t>
            </a:r>
            <a:r>
              <a:rPr lang="en-US" sz="1600" noProof="0" dirty="0" smtClean="0">
                <a:solidFill>
                  <a:schemeClr val="bg1"/>
                </a:solidFill>
              </a:rPr>
              <a:t> de </a:t>
            </a:r>
            <a:r>
              <a:rPr lang="en-US" sz="1600" noProof="0" dirty="0" err="1" smtClean="0">
                <a:solidFill>
                  <a:schemeClr val="bg1"/>
                </a:solidFill>
              </a:rPr>
              <a:t>beneficencia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el G.P.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8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63 Rectángulo"/>
          <p:cNvSpPr/>
          <p:nvPr/>
        </p:nvSpPr>
        <p:spPr>
          <a:xfrm>
            <a:off x="1447800" y="0"/>
            <a:ext cx="7696200" cy="426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5181600"/>
            <a:ext cx="7162800" cy="381000"/>
          </a:xfrm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1600" dirty="0" smtClean="0"/>
              <a:t>CERTIFICACIÓN DE LÍDERES</a:t>
            </a:r>
            <a:endParaRPr lang="en-US" sz="1600" dirty="0"/>
          </a:p>
        </p:txBody>
      </p:sp>
      <p:grpSp>
        <p:nvGrpSpPr>
          <p:cNvPr id="2" name="48 Grupo"/>
          <p:cNvGrpSpPr/>
          <p:nvPr/>
        </p:nvGrpSpPr>
        <p:grpSpPr>
          <a:xfrm>
            <a:off x="0" y="0"/>
            <a:ext cx="1524000" cy="1371600"/>
            <a:chOff x="0" y="0"/>
            <a:chExt cx="1752600" cy="1600200"/>
          </a:xfrm>
        </p:grpSpPr>
        <p:grpSp>
          <p:nvGrpSpPr>
            <p:cNvPr id="3" name="121 Grupo"/>
            <p:cNvGrpSpPr/>
            <p:nvPr/>
          </p:nvGrpSpPr>
          <p:grpSpPr>
            <a:xfrm>
              <a:off x="0" y="0"/>
              <a:ext cx="1752600" cy="1600200"/>
              <a:chOff x="0" y="1524000"/>
              <a:chExt cx="1302271" cy="1295399"/>
            </a:xfrm>
          </p:grpSpPr>
          <p:sp>
            <p:nvSpPr>
              <p:cNvPr id="72" name="Oval 10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sp>
            <p:nvSpPr>
              <p:cNvPr id="73" name="Oval 11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grpSp>
            <p:nvGrpSpPr>
              <p:cNvPr id="4" name="119 Grupo"/>
              <p:cNvGrpSpPr/>
              <p:nvPr/>
            </p:nvGrpSpPr>
            <p:grpSpPr>
              <a:xfrm>
                <a:off x="85160" y="1608710"/>
                <a:ext cx="1132908" cy="1127883"/>
                <a:chOff x="85160" y="1608710"/>
                <a:chExt cx="1132908" cy="1127883"/>
              </a:xfrm>
            </p:grpSpPr>
            <p:sp>
              <p:nvSpPr>
                <p:cNvPr id="74" name="Oval 12"/>
                <p:cNvSpPr>
                  <a:spLocks noChangeArrowheads="1"/>
                </p:cNvSpPr>
                <p:nvPr/>
              </p:nvSpPr>
              <p:spPr bwMode="gray">
                <a:xfrm>
                  <a:off x="85160" y="1608710"/>
                  <a:ext cx="1131952" cy="11259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gamma/>
                        <a:shade val="54118"/>
                        <a:invGamma/>
                      </a:schemeClr>
                    </a:gs>
                    <a:gs pos="50000">
                      <a:schemeClr val="folHlink"/>
                    </a:gs>
                    <a:gs pos="100000">
                      <a:schemeClr val="fol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75" name="Oval 13"/>
                <p:cNvSpPr>
                  <a:spLocks noChangeArrowheads="1"/>
                </p:cNvSpPr>
                <p:nvPr/>
              </p:nvSpPr>
              <p:spPr bwMode="gray">
                <a:xfrm>
                  <a:off x="86116" y="1610614"/>
                  <a:ext cx="1131952" cy="1125979"/>
                </a:xfrm>
                <a:prstGeom prst="ellipse">
                  <a:avLst/>
                </a:prstGeom>
                <a:solidFill>
                  <a:srgbClr val="002060"/>
                </a:solidFill>
                <a:ln>
                  <a:headEnd/>
                  <a:tailEnd/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76" name="Oval 14"/>
                <p:cNvSpPr>
                  <a:spLocks noChangeArrowheads="1"/>
                </p:cNvSpPr>
                <p:nvPr/>
              </p:nvSpPr>
              <p:spPr bwMode="gray">
                <a:xfrm>
                  <a:off x="141614" y="1664866"/>
                  <a:ext cx="1019044" cy="1013667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grpSp>
              <p:nvGrpSpPr>
                <p:cNvPr id="5" name="Group 15"/>
                <p:cNvGrpSpPr>
                  <a:grpSpLocks/>
                </p:cNvGrpSpPr>
                <p:nvPr/>
              </p:nvGrpSpPr>
              <p:grpSpPr bwMode="auto">
                <a:xfrm>
                  <a:off x="157880" y="1680095"/>
                  <a:ext cx="986511" cy="981306"/>
                  <a:chOff x="4166" y="1706"/>
                  <a:chExt cx="1252" cy="1252"/>
                </a:xfrm>
              </p:grpSpPr>
              <p:sp>
                <p:nvSpPr>
                  <p:cNvPr id="78" name="Oval 16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79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80" name="Oval 18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81" name="Oval 19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</p:grpSp>
          </p:grpSp>
        </p:grpSp>
        <p:sp>
          <p:nvSpPr>
            <p:cNvPr id="97" name="AutoShape 35"/>
            <p:cNvSpPr>
              <a:spLocks noChangeArrowheads="1"/>
            </p:cNvSpPr>
            <p:nvPr/>
          </p:nvSpPr>
          <p:spPr bwMode="gray">
            <a:xfrm>
              <a:off x="304800" y="533400"/>
              <a:ext cx="1143000" cy="533400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3200" dirty="0" err="1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V</a:t>
              </a:r>
              <a:r>
                <a:rPr lang="en-US" sz="2400" cap="small" dirty="0" err="1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ivos</a:t>
              </a:r>
              <a:endParaRPr lang="en-US" sz="3200" cap="small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sp>
        <p:nvSpPr>
          <p:cNvPr id="1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562600" y="609600"/>
            <a:ext cx="3505200" cy="14478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sz="4000" spc="5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PRÓXIMO </a:t>
            </a:r>
            <a:r>
              <a:rPr lang="en-US" sz="400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SEMINARIO</a:t>
            </a:r>
            <a:endParaRPr lang="en-US" sz="400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7" name="Rectangle 3"/>
          <p:cNvSpPr txBox="1">
            <a:spLocks noChangeArrowheads="1"/>
          </p:cNvSpPr>
          <p:nvPr/>
        </p:nvSpPr>
        <p:spPr bwMode="white">
          <a:xfrm>
            <a:off x="1600200" y="2895600"/>
            <a:ext cx="7391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 sz="4400" b="1" kern="0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ladimir Script" pitchFamily="66" charset="0"/>
              </a:rPr>
              <a:t>Cómo</a:t>
            </a:r>
            <a:r>
              <a:rPr lang="en-US" sz="4400" b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ladimir Script" pitchFamily="66" charset="0"/>
              </a:rPr>
              <a:t> </a:t>
            </a:r>
            <a:r>
              <a:rPr lang="en-US" sz="4400" b="1" kern="0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ladimir Script" pitchFamily="66" charset="0"/>
              </a:rPr>
              <a:t>alcanzar</a:t>
            </a:r>
            <a:r>
              <a:rPr lang="en-US" sz="4400" b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ladimir Script" pitchFamily="66" charset="0"/>
              </a:rPr>
              <a:t> </a:t>
            </a:r>
          </a:p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 sz="4400" b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ladimir Script" pitchFamily="66" charset="0"/>
              </a:rPr>
              <a:t>la </a:t>
            </a:r>
            <a:r>
              <a:rPr lang="en-US" sz="4400" b="1" kern="0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ladimir Script" pitchFamily="66" charset="0"/>
              </a:rPr>
              <a:t>recolección</a:t>
            </a:r>
            <a:r>
              <a:rPr lang="en-US" sz="4400" b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ladimir Script" pitchFamily="66" charset="0"/>
              </a:rPr>
              <a:t> en mi G.P.</a:t>
            </a:r>
            <a:endParaRPr kumimoji="0" lang="en-US" sz="4400" b="1" i="0" u="none" strike="noStrike" kern="0" spc="50" normalizeH="0" baseline="0" noProof="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Vladimir Script" pitchFamily="66" charset="0"/>
            </a:endParaRPr>
          </a:p>
        </p:txBody>
      </p:sp>
      <p:grpSp>
        <p:nvGrpSpPr>
          <p:cNvPr id="6" name="110 Grupo"/>
          <p:cNvGrpSpPr/>
          <p:nvPr/>
        </p:nvGrpSpPr>
        <p:grpSpPr>
          <a:xfrm>
            <a:off x="0" y="1447800"/>
            <a:ext cx="1524000" cy="1371600"/>
            <a:chOff x="0" y="0"/>
            <a:chExt cx="1752600" cy="1600200"/>
          </a:xfrm>
        </p:grpSpPr>
        <p:grpSp>
          <p:nvGrpSpPr>
            <p:cNvPr id="7" name="121 Grupo"/>
            <p:cNvGrpSpPr/>
            <p:nvPr/>
          </p:nvGrpSpPr>
          <p:grpSpPr>
            <a:xfrm>
              <a:off x="0" y="0"/>
              <a:ext cx="1752600" cy="1600200"/>
              <a:chOff x="0" y="1524000"/>
              <a:chExt cx="1302271" cy="1295399"/>
            </a:xfrm>
          </p:grpSpPr>
          <p:sp>
            <p:nvSpPr>
              <p:cNvPr id="114" name="Oval 10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sp>
            <p:nvSpPr>
              <p:cNvPr id="115" name="Oval 11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grpSp>
            <p:nvGrpSpPr>
              <p:cNvPr id="8" name="119 Grupo"/>
              <p:cNvGrpSpPr/>
              <p:nvPr/>
            </p:nvGrpSpPr>
            <p:grpSpPr>
              <a:xfrm>
                <a:off x="85160" y="1608710"/>
                <a:ext cx="1132908" cy="1127883"/>
                <a:chOff x="85160" y="1608710"/>
                <a:chExt cx="1132908" cy="1127883"/>
              </a:xfrm>
            </p:grpSpPr>
            <p:sp>
              <p:nvSpPr>
                <p:cNvPr id="117" name="Oval 12"/>
                <p:cNvSpPr>
                  <a:spLocks noChangeArrowheads="1"/>
                </p:cNvSpPr>
                <p:nvPr/>
              </p:nvSpPr>
              <p:spPr bwMode="gray">
                <a:xfrm>
                  <a:off x="85160" y="1608710"/>
                  <a:ext cx="1131952" cy="11259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gamma/>
                        <a:shade val="54118"/>
                        <a:invGamma/>
                      </a:schemeClr>
                    </a:gs>
                    <a:gs pos="50000">
                      <a:schemeClr val="folHlink"/>
                    </a:gs>
                    <a:gs pos="100000">
                      <a:schemeClr val="fol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118" name="Oval 13"/>
                <p:cNvSpPr>
                  <a:spLocks noChangeArrowheads="1"/>
                </p:cNvSpPr>
                <p:nvPr/>
              </p:nvSpPr>
              <p:spPr bwMode="gray">
                <a:xfrm>
                  <a:off x="86116" y="1610614"/>
                  <a:ext cx="1131952" cy="1125979"/>
                </a:xfrm>
                <a:prstGeom prst="ellipse">
                  <a:avLst/>
                </a:prstGeom>
                <a:solidFill>
                  <a:srgbClr val="009900"/>
                </a:solidFill>
                <a:ln>
                  <a:headEnd/>
                  <a:tailEnd/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125" name="Oval 14"/>
                <p:cNvSpPr>
                  <a:spLocks noChangeArrowheads="1"/>
                </p:cNvSpPr>
                <p:nvPr/>
              </p:nvSpPr>
              <p:spPr bwMode="gray">
                <a:xfrm>
                  <a:off x="141614" y="1664866"/>
                  <a:ext cx="1019044" cy="1013667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grpSp>
              <p:nvGrpSpPr>
                <p:cNvPr id="9" name="Group 15"/>
                <p:cNvGrpSpPr>
                  <a:grpSpLocks/>
                </p:cNvGrpSpPr>
                <p:nvPr/>
              </p:nvGrpSpPr>
              <p:grpSpPr bwMode="auto">
                <a:xfrm>
                  <a:off x="157880" y="1680095"/>
                  <a:ext cx="986511" cy="981306"/>
                  <a:chOff x="4166" y="1706"/>
                  <a:chExt cx="1252" cy="1252"/>
                </a:xfrm>
              </p:grpSpPr>
              <p:sp>
                <p:nvSpPr>
                  <p:cNvPr id="128" name="Oval 16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29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30" name="Oval 18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31" name="Oval 19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</p:grpSp>
          </p:grpSp>
        </p:grpSp>
        <p:sp>
          <p:nvSpPr>
            <p:cNvPr id="113" name="AutoShape 35"/>
            <p:cNvSpPr>
              <a:spLocks noChangeArrowheads="1"/>
            </p:cNvSpPr>
            <p:nvPr/>
          </p:nvSpPr>
          <p:spPr bwMode="gray">
            <a:xfrm>
              <a:off x="262891" y="533400"/>
              <a:ext cx="1226820" cy="533400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tx1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2800" dirty="0" err="1" smtClean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A</a:t>
              </a:r>
              <a:r>
                <a:rPr lang="en-US" sz="2000" cap="small" dirty="0" err="1" smtClean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ctivos</a:t>
              </a:r>
              <a:endParaRPr lang="en-US" sz="2800" cap="small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grpSp>
        <p:nvGrpSpPr>
          <p:cNvPr id="10" name="132 Grupo"/>
          <p:cNvGrpSpPr/>
          <p:nvPr/>
        </p:nvGrpSpPr>
        <p:grpSpPr>
          <a:xfrm>
            <a:off x="0" y="2895600"/>
            <a:ext cx="1524000" cy="1371600"/>
            <a:chOff x="0" y="0"/>
            <a:chExt cx="1752600" cy="1600200"/>
          </a:xfrm>
        </p:grpSpPr>
        <p:grpSp>
          <p:nvGrpSpPr>
            <p:cNvPr id="11" name="121 Grupo"/>
            <p:cNvGrpSpPr/>
            <p:nvPr/>
          </p:nvGrpSpPr>
          <p:grpSpPr>
            <a:xfrm>
              <a:off x="0" y="0"/>
              <a:ext cx="1752600" cy="1600200"/>
              <a:chOff x="0" y="1524000"/>
              <a:chExt cx="1302271" cy="1295399"/>
            </a:xfrm>
          </p:grpSpPr>
          <p:sp>
            <p:nvSpPr>
              <p:cNvPr id="136" name="Oval 10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sp>
            <p:nvSpPr>
              <p:cNvPr id="137" name="Oval 11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grpSp>
            <p:nvGrpSpPr>
              <p:cNvPr id="12" name="119 Grupo"/>
              <p:cNvGrpSpPr/>
              <p:nvPr/>
            </p:nvGrpSpPr>
            <p:grpSpPr>
              <a:xfrm>
                <a:off x="85160" y="1608710"/>
                <a:ext cx="1132908" cy="1127883"/>
                <a:chOff x="85160" y="1608710"/>
                <a:chExt cx="1132908" cy="1127883"/>
              </a:xfrm>
            </p:grpSpPr>
            <p:sp>
              <p:nvSpPr>
                <p:cNvPr id="139" name="Oval 12"/>
                <p:cNvSpPr>
                  <a:spLocks noChangeArrowheads="1"/>
                </p:cNvSpPr>
                <p:nvPr/>
              </p:nvSpPr>
              <p:spPr bwMode="gray">
                <a:xfrm>
                  <a:off x="85160" y="1608710"/>
                  <a:ext cx="1131952" cy="11259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gamma/>
                        <a:shade val="54118"/>
                        <a:invGamma/>
                      </a:schemeClr>
                    </a:gs>
                    <a:gs pos="50000">
                      <a:schemeClr val="folHlink"/>
                    </a:gs>
                    <a:gs pos="100000">
                      <a:schemeClr val="fol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140" name="Oval 13"/>
                <p:cNvSpPr>
                  <a:spLocks noChangeArrowheads="1"/>
                </p:cNvSpPr>
                <p:nvPr/>
              </p:nvSpPr>
              <p:spPr bwMode="gray">
                <a:xfrm>
                  <a:off x="86116" y="1610614"/>
                  <a:ext cx="1131952" cy="1125979"/>
                </a:xfrm>
                <a:prstGeom prst="ellipse">
                  <a:avLst/>
                </a:prstGeom>
                <a:solidFill>
                  <a:srgbClr val="D07C00"/>
                </a:solidFill>
                <a:ln>
                  <a:headEnd/>
                  <a:tailEnd/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141" name="Oval 14"/>
                <p:cNvSpPr>
                  <a:spLocks noChangeArrowheads="1"/>
                </p:cNvSpPr>
                <p:nvPr/>
              </p:nvSpPr>
              <p:spPr bwMode="gray">
                <a:xfrm>
                  <a:off x="141614" y="1664866"/>
                  <a:ext cx="1019044" cy="1013667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grpSp>
              <p:nvGrpSpPr>
                <p:cNvPr id="13" name="Group 15"/>
                <p:cNvGrpSpPr>
                  <a:grpSpLocks/>
                </p:cNvGrpSpPr>
                <p:nvPr/>
              </p:nvGrpSpPr>
              <p:grpSpPr bwMode="auto">
                <a:xfrm>
                  <a:off x="157880" y="1680095"/>
                  <a:ext cx="986511" cy="981306"/>
                  <a:chOff x="4166" y="1706"/>
                  <a:chExt cx="1252" cy="1252"/>
                </a:xfrm>
              </p:grpSpPr>
              <p:sp>
                <p:nvSpPr>
                  <p:cNvPr id="143" name="Oval 16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44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45" name="Oval 18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46" name="Oval 19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</p:grpSp>
          </p:grpSp>
        </p:grpSp>
        <p:sp>
          <p:nvSpPr>
            <p:cNvPr id="135" name="AutoShape 35"/>
            <p:cNvSpPr>
              <a:spLocks noChangeArrowheads="1"/>
            </p:cNvSpPr>
            <p:nvPr/>
          </p:nvSpPr>
          <p:spPr bwMode="gray">
            <a:xfrm>
              <a:off x="262890" y="533400"/>
              <a:ext cx="1226820" cy="533400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tx1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1600" dirty="0" err="1" smtClean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P</a:t>
              </a:r>
              <a:r>
                <a:rPr lang="en-US" sz="1200" cap="small" dirty="0" err="1" smtClean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roductivos</a:t>
              </a:r>
              <a:endParaRPr lang="en-US" sz="1600" cap="small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pic>
        <p:nvPicPr>
          <p:cNvPr id="52" name="Picture 2" descr="C:\Documents and Settings\Owner.FÚNEZMEJIA\My Documents\Nubia's Files\logos\logoPCUC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838200"/>
            <a:ext cx="2209800" cy="2286000"/>
          </a:xfrm>
          <a:prstGeom prst="rect">
            <a:avLst/>
          </a:prstGeom>
          <a:noFill/>
        </p:spPr>
      </p:pic>
      <p:sp>
        <p:nvSpPr>
          <p:cNvPr id="50" name="Freeform 3"/>
          <p:cNvSpPr>
            <a:spLocks noEditPoints="1"/>
          </p:cNvSpPr>
          <p:nvPr/>
        </p:nvSpPr>
        <p:spPr bwMode="gray">
          <a:xfrm rot="11275379" flipV="1">
            <a:off x="1752600" y="1155032"/>
            <a:ext cx="3733800" cy="2502568"/>
          </a:xfrm>
          <a:custGeom>
            <a:avLst/>
            <a:gdLst/>
            <a:ahLst/>
            <a:cxnLst>
              <a:cxn ang="0">
                <a:pos x="1092" y="50"/>
              </a:cxn>
              <a:cxn ang="0">
                <a:pos x="822" y="168"/>
              </a:cxn>
              <a:cxn ang="0">
                <a:pos x="594" y="300"/>
              </a:cxn>
              <a:cxn ang="0">
                <a:pos x="406" y="446"/>
              </a:cxn>
              <a:cxn ang="0">
                <a:pos x="254" y="604"/>
              </a:cxn>
              <a:cxn ang="0">
                <a:pos x="140" y="772"/>
              </a:cxn>
              <a:cxn ang="0">
                <a:pos x="60" y="944"/>
              </a:cxn>
              <a:cxn ang="0">
                <a:pos x="14" y="1122"/>
              </a:cxn>
              <a:cxn ang="0">
                <a:pos x="0" y="1300"/>
              </a:cxn>
              <a:cxn ang="0">
                <a:pos x="18" y="1476"/>
              </a:cxn>
              <a:cxn ang="0">
                <a:pos x="64" y="1650"/>
              </a:cxn>
              <a:cxn ang="0">
                <a:pos x="138" y="1818"/>
              </a:cxn>
              <a:cxn ang="0">
                <a:pos x="238" y="1978"/>
              </a:cxn>
              <a:cxn ang="0">
                <a:pos x="364" y="2126"/>
              </a:cxn>
              <a:cxn ang="0">
                <a:pos x="512" y="2262"/>
              </a:cxn>
              <a:cxn ang="0">
                <a:pos x="684" y="2382"/>
              </a:cxn>
              <a:cxn ang="0">
                <a:pos x="874" y="2484"/>
              </a:cxn>
              <a:cxn ang="0">
                <a:pos x="1086" y="2564"/>
              </a:cxn>
              <a:cxn ang="0">
                <a:pos x="1314" y="2622"/>
              </a:cxn>
              <a:cxn ang="0">
                <a:pos x="1558" y="2654"/>
              </a:cxn>
              <a:cxn ang="0">
                <a:pos x="1818" y="2658"/>
              </a:cxn>
              <a:cxn ang="0">
                <a:pos x="2090" y="2632"/>
              </a:cxn>
              <a:cxn ang="0">
                <a:pos x="2374" y="2574"/>
              </a:cxn>
              <a:cxn ang="0">
                <a:pos x="2544" y="2912"/>
              </a:cxn>
              <a:cxn ang="0">
                <a:pos x="1868" y="1552"/>
              </a:cxn>
              <a:cxn ang="0">
                <a:pos x="1956" y="1914"/>
              </a:cxn>
              <a:cxn ang="0">
                <a:pos x="1788" y="1936"/>
              </a:cxn>
              <a:cxn ang="0">
                <a:pos x="1616" y="1934"/>
              </a:cxn>
              <a:cxn ang="0">
                <a:pos x="1442" y="1912"/>
              </a:cxn>
              <a:cxn ang="0">
                <a:pos x="1272" y="1872"/>
              </a:cxn>
              <a:cxn ang="0">
                <a:pos x="1108" y="1812"/>
              </a:cxn>
              <a:cxn ang="0">
                <a:pos x="952" y="1736"/>
              </a:cxn>
              <a:cxn ang="0">
                <a:pos x="810" y="1646"/>
              </a:cxn>
              <a:cxn ang="0">
                <a:pos x="684" y="1542"/>
              </a:cxn>
              <a:cxn ang="0">
                <a:pos x="578" y="1428"/>
              </a:cxn>
              <a:cxn ang="0">
                <a:pos x="494" y="1304"/>
              </a:cxn>
              <a:cxn ang="0">
                <a:pos x="438" y="1170"/>
              </a:cxn>
              <a:cxn ang="0">
                <a:pos x="410" y="1032"/>
              </a:cxn>
              <a:cxn ang="0">
                <a:pos x="416" y="888"/>
              </a:cxn>
              <a:cxn ang="0">
                <a:pos x="460" y="742"/>
              </a:cxn>
              <a:cxn ang="0">
                <a:pos x="544" y="592"/>
              </a:cxn>
              <a:cxn ang="0">
                <a:pos x="670" y="444"/>
              </a:cxn>
              <a:cxn ang="0">
                <a:pos x="844" y="298"/>
              </a:cxn>
              <a:cxn ang="0">
                <a:pos x="1070" y="154"/>
              </a:cxn>
              <a:cxn ang="0">
                <a:pos x="1348" y="16"/>
              </a:cxn>
              <a:cxn ang="0">
                <a:pos x="1244" y="0"/>
              </a:cxn>
              <a:cxn ang="0">
                <a:pos x="2820" y="1934"/>
              </a:cxn>
              <a:cxn ang="0">
                <a:pos x="2820" y="1934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accent1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dist="206741" dir="8249373" algn="ctr" rotWithShape="0">
              <a:srgbClr val="C1D1D3">
                <a:alpha val="50000"/>
              </a:srgbClr>
            </a:outerShdw>
          </a:effectLst>
        </p:spPr>
        <p:txBody>
          <a:bodyPr/>
          <a:lstStyle/>
          <a:p>
            <a:endParaRPr lang="es-HN"/>
          </a:p>
        </p:txBody>
      </p:sp>
      <p:pic>
        <p:nvPicPr>
          <p:cNvPr id="53" name="Picture 2" descr="C:\Documents and Settings\Owner.FÚNEZMEJIA\My Documents\Nubia's Files\logos\logoPCUCC.png"/>
          <p:cNvPicPr>
            <a:picLocks noChangeAspect="1" noChangeArrowheads="1"/>
          </p:cNvPicPr>
          <p:nvPr/>
        </p:nvPicPr>
        <p:blipFill>
          <a:blip r:embed="rId3" cstate="print"/>
          <a:srcRect t="52899"/>
          <a:stretch>
            <a:fillRect/>
          </a:stretch>
        </p:blipFill>
        <p:spPr bwMode="auto">
          <a:xfrm>
            <a:off x="2743200" y="2047469"/>
            <a:ext cx="2209800" cy="1076731"/>
          </a:xfrm>
          <a:prstGeom prst="rect">
            <a:avLst/>
          </a:prstGeom>
          <a:noFill/>
        </p:spPr>
      </p:pic>
      <p:sp>
        <p:nvSpPr>
          <p:cNvPr id="54" name="53 Rectángulo"/>
          <p:cNvSpPr/>
          <p:nvPr/>
        </p:nvSpPr>
        <p:spPr>
          <a:xfrm>
            <a:off x="3429000" y="5715000"/>
            <a:ext cx="2743200" cy="114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63 Rectángulo"/>
          <p:cNvSpPr/>
          <p:nvPr/>
        </p:nvSpPr>
        <p:spPr>
          <a:xfrm>
            <a:off x="1447800" y="0"/>
            <a:ext cx="7696200" cy="426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s-H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81400" y="5029200"/>
            <a:ext cx="2819400" cy="685800"/>
          </a:xfrm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ladimir Script" pitchFamily="66" charset="0"/>
              </a:rPr>
              <a:t>Seminario </a:t>
            </a:r>
            <a:endParaRPr 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ladimir Script" pitchFamily="66" charset="0"/>
            </a:endParaRPr>
          </a:p>
        </p:txBody>
      </p:sp>
      <p:sp>
        <p:nvSpPr>
          <p:cNvPr id="1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752600"/>
            <a:ext cx="1447800" cy="685800"/>
          </a:xfrm>
          <a:solidFill>
            <a:schemeClr val="accent1"/>
          </a:solidFill>
        </p:spPr>
        <p:txBody>
          <a:bodyPr/>
          <a:lstStyle/>
          <a:p>
            <a:pPr algn="ctr"/>
            <a:r>
              <a:rPr lang="en-US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NIVEL</a:t>
            </a:r>
            <a:endParaRPr lang="en-US" sz="28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gray">
          <a:xfrm>
            <a:off x="304800" y="-533400"/>
            <a:ext cx="872010" cy="26468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t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/>
            <a:r>
              <a:rPr lang="en-US" sz="1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adway" pitchFamily="82" charset="0"/>
              </a:rPr>
              <a:t>4</a:t>
            </a:r>
            <a:endParaRPr lang="en-US" sz="1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oadway" pitchFamily="82" charset="0"/>
            </a:endParaRPr>
          </a:p>
        </p:txBody>
      </p:sp>
      <p:sp>
        <p:nvSpPr>
          <p:cNvPr id="48" name="Rectangle 2"/>
          <p:cNvSpPr txBox="1">
            <a:spLocks noChangeArrowheads="1"/>
          </p:cNvSpPr>
          <p:nvPr/>
        </p:nvSpPr>
        <p:spPr bwMode="white">
          <a:xfrm>
            <a:off x="0" y="4321175"/>
            <a:ext cx="91440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CÓMO HACER OBRAS DE BENEFICENCIA EN MI G.P.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2" name="11 Grupo"/>
          <p:cNvGrpSpPr/>
          <p:nvPr/>
        </p:nvGrpSpPr>
        <p:grpSpPr>
          <a:xfrm>
            <a:off x="6096000" y="4337209"/>
            <a:ext cx="1329210" cy="2215991"/>
            <a:chOff x="1722773" y="779555"/>
            <a:chExt cx="977332" cy="2321479"/>
          </a:xfrm>
        </p:grpSpPr>
        <p:grpSp>
          <p:nvGrpSpPr>
            <p:cNvPr id="13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5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4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6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4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7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4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4" name="Text Box 13"/>
            <p:cNvSpPr txBox="1">
              <a:spLocks noChangeArrowheads="1"/>
            </p:cNvSpPr>
            <p:nvPr/>
          </p:nvSpPr>
          <p:spPr bwMode="gray">
            <a:xfrm>
              <a:off x="1722773" y="779555"/>
              <a:ext cx="977332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2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sp>
        <p:nvSpPr>
          <p:cNvPr id="50" name="Freeform 3"/>
          <p:cNvSpPr>
            <a:spLocks noEditPoints="1"/>
          </p:cNvSpPr>
          <p:nvPr/>
        </p:nvSpPr>
        <p:spPr bwMode="gray">
          <a:xfrm rot="10800000" flipV="1">
            <a:off x="2286000" y="381001"/>
            <a:ext cx="5257800" cy="3124199"/>
          </a:xfrm>
          <a:custGeom>
            <a:avLst/>
            <a:gdLst/>
            <a:ahLst/>
            <a:cxnLst>
              <a:cxn ang="0">
                <a:pos x="1092" y="50"/>
              </a:cxn>
              <a:cxn ang="0">
                <a:pos x="822" y="168"/>
              </a:cxn>
              <a:cxn ang="0">
                <a:pos x="594" y="300"/>
              </a:cxn>
              <a:cxn ang="0">
                <a:pos x="406" y="446"/>
              </a:cxn>
              <a:cxn ang="0">
                <a:pos x="254" y="604"/>
              </a:cxn>
              <a:cxn ang="0">
                <a:pos x="140" y="772"/>
              </a:cxn>
              <a:cxn ang="0">
                <a:pos x="60" y="944"/>
              </a:cxn>
              <a:cxn ang="0">
                <a:pos x="14" y="1122"/>
              </a:cxn>
              <a:cxn ang="0">
                <a:pos x="0" y="1300"/>
              </a:cxn>
              <a:cxn ang="0">
                <a:pos x="18" y="1476"/>
              </a:cxn>
              <a:cxn ang="0">
                <a:pos x="64" y="1650"/>
              </a:cxn>
              <a:cxn ang="0">
                <a:pos x="138" y="1818"/>
              </a:cxn>
              <a:cxn ang="0">
                <a:pos x="238" y="1978"/>
              </a:cxn>
              <a:cxn ang="0">
                <a:pos x="364" y="2126"/>
              </a:cxn>
              <a:cxn ang="0">
                <a:pos x="512" y="2262"/>
              </a:cxn>
              <a:cxn ang="0">
                <a:pos x="684" y="2382"/>
              </a:cxn>
              <a:cxn ang="0">
                <a:pos x="874" y="2484"/>
              </a:cxn>
              <a:cxn ang="0">
                <a:pos x="1086" y="2564"/>
              </a:cxn>
              <a:cxn ang="0">
                <a:pos x="1314" y="2622"/>
              </a:cxn>
              <a:cxn ang="0">
                <a:pos x="1558" y="2654"/>
              </a:cxn>
              <a:cxn ang="0">
                <a:pos x="1818" y="2658"/>
              </a:cxn>
              <a:cxn ang="0">
                <a:pos x="2090" y="2632"/>
              </a:cxn>
              <a:cxn ang="0">
                <a:pos x="2374" y="2574"/>
              </a:cxn>
              <a:cxn ang="0">
                <a:pos x="2544" y="2912"/>
              </a:cxn>
              <a:cxn ang="0">
                <a:pos x="1868" y="1552"/>
              </a:cxn>
              <a:cxn ang="0">
                <a:pos x="1956" y="1914"/>
              </a:cxn>
              <a:cxn ang="0">
                <a:pos x="1788" y="1936"/>
              </a:cxn>
              <a:cxn ang="0">
                <a:pos x="1616" y="1934"/>
              </a:cxn>
              <a:cxn ang="0">
                <a:pos x="1442" y="1912"/>
              </a:cxn>
              <a:cxn ang="0">
                <a:pos x="1272" y="1872"/>
              </a:cxn>
              <a:cxn ang="0">
                <a:pos x="1108" y="1812"/>
              </a:cxn>
              <a:cxn ang="0">
                <a:pos x="952" y="1736"/>
              </a:cxn>
              <a:cxn ang="0">
                <a:pos x="810" y="1646"/>
              </a:cxn>
              <a:cxn ang="0">
                <a:pos x="684" y="1542"/>
              </a:cxn>
              <a:cxn ang="0">
                <a:pos x="578" y="1428"/>
              </a:cxn>
              <a:cxn ang="0">
                <a:pos x="494" y="1304"/>
              </a:cxn>
              <a:cxn ang="0">
                <a:pos x="438" y="1170"/>
              </a:cxn>
              <a:cxn ang="0">
                <a:pos x="410" y="1032"/>
              </a:cxn>
              <a:cxn ang="0">
                <a:pos x="416" y="888"/>
              </a:cxn>
              <a:cxn ang="0">
                <a:pos x="460" y="742"/>
              </a:cxn>
              <a:cxn ang="0">
                <a:pos x="544" y="592"/>
              </a:cxn>
              <a:cxn ang="0">
                <a:pos x="670" y="444"/>
              </a:cxn>
              <a:cxn ang="0">
                <a:pos x="844" y="298"/>
              </a:cxn>
              <a:cxn ang="0">
                <a:pos x="1070" y="154"/>
              </a:cxn>
              <a:cxn ang="0">
                <a:pos x="1348" y="16"/>
              </a:cxn>
              <a:cxn ang="0">
                <a:pos x="1244" y="0"/>
              </a:cxn>
              <a:cxn ang="0">
                <a:pos x="2820" y="1934"/>
              </a:cxn>
              <a:cxn ang="0">
                <a:pos x="2820" y="1934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accent1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dist="206741" dir="8249373" algn="ctr" rotWithShape="0">
              <a:srgbClr val="C1D1D3">
                <a:alpha val="50000"/>
              </a:srgbClr>
            </a:outerShdw>
          </a:effectLst>
        </p:spPr>
        <p:txBody>
          <a:bodyPr/>
          <a:lstStyle/>
          <a:p>
            <a:endParaRPr lang="es-HN"/>
          </a:p>
        </p:txBody>
      </p:sp>
      <p:sp>
        <p:nvSpPr>
          <p:cNvPr id="18" name="17 Rectángulo"/>
          <p:cNvSpPr/>
          <p:nvPr/>
        </p:nvSpPr>
        <p:spPr>
          <a:xfrm>
            <a:off x="3429000" y="5715000"/>
            <a:ext cx="2743200" cy="114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9" name="Picture 2" descr="C:\Users\Ney Devis\Pictures\Logo G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304800"/>
            <a:ext cx="2376351" cy="2247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Owner.FÚNEZMEJIA\My Documents\My Pictures\Fondos 2009\Fondos PPT 2009\Imágenes con degrado\Prodigal2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19332"/>
          <a:stretch>
            <a:fillRect/>
          </a:stretch>
        </p:blipFill>
        <p:spPr bwMode="auto">
          <a:xfrm flipH="1">
            <a:off x="-228600" y="1219200"/>
            <a:ext cx="6705600" cy="5105400"/>
          </a:xfrm>
          <a:prstGeom prst="rect">
            <a:avLst/>
          </a:prstGeom>
          <a:noFill/>
        </p:spPr>
      </p:pic>
      <p:grpSp>
        <p:nvGrpSpPr>
          <p:cNvPr id="12" name="11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11" name="10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9" name="8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10" name="9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143000"/>
            <a:ext cx="7696200" cy="1666875"/>
          </a:xfrm>
        </p:spPr>
        <p:txBody>
          <a:bodyPr/>
          <a:lstStyle/>
          <a:p>
            <a:pPr algn="ctr">
              <a:buNone/>
            </a:pPr>
            <a:r>
              <a:rPr lang="en-US" b="1" dirty="0" err="1" smtClean="0"/>
              <a:t>Explíquele</a:t>
            </a:r>
            <a:r>
              <a:rPr lang="en-US" b="1" dirty="0" smtClean="0"/>
              <a:t> a la G.P. en </a:t>
            </a:r>
            <a:r>
              <a:rPr lang="en-US" b="1" dirty="0" err="1" smtClean="0"/>
              <a:t>qué</a:t>
            </a:r>
            <a:r>
              <a:rPr lang="en-US" b="1" dirty="0" smtClean="0"/>
              <a:t> </a:t>
            </a:r>
            <a:r>
              <a:rPr lang="en-US" b="1" dirty="0" err="1" smtClean="0"/>
              <a:t>consiste</a:t>
            </a:r>
            <a:r>
              <a:rPr lang="en-US" b="1" dirty="0" smtClean="0"/>
              <a:t> la </a:t>
            </a:r>
            <a:r>
              <a:rPr lang="en-US" b="1" dirty="0" err="1" smtClean="0"/>
              <a:t>obra</a:t>
            </a:r>
            <a:r>
              <a:rPr lang="en-US" b="1" dirty="0" smtClean="0"/>
              <a:t> de </a:t>
            </a:r>
            <a:r>
              <a:rPr lang="en-US" b="1" dirty="0" err="1" smtClean="0"/>
              <a:t>beneficencia</a:t>
            </a:r>
            <a:r>
              <a:rPr lang="en-US" b="1" dirty="0" smtClean="0"/>
              <a:t> </a:t>
            </a:r>
            <a:r>
              <a:rPr lang="en-US" b="1" dirty="0" err="1" smtClean="0"/>
              <a:t>Adventista</a:t>
            </a:r>
            <a:r>
              <a:rPr lang="en-US" b="1" dirty="0" smtClean="0"/>
              <a:t>. 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6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3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hacer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obras</a:t>
            </a:r>
            <a:r>
              <a:rPr lang="en-US" sz="1600" noProof="0" dirty="0" smtClean="0">
                <a:solidFill>
                  <a:schemeClr val="bg1"/>
                </a:solidFill>
              </a:rPr>
              <a:t> de </a:t>
            </a:r>
            <a:r>
              <a:rPr lang="en-US" sz="1600" noProof="0" dirty="0" err="1" smtClean="0">
                <a:solidFill>
                  <a:schemeClr val="bg1"/>
                </a:solidFill>
              </a:rPr>
              <a:t>beneficencia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el G.P.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pSp>
        <p:nvGrpSpPr>
          <p:cNvPr id="15" name="14 Grupo"/>
          <p:cNvGrpSpPr/>
          <p:nvPr/>
        </p:nvGrpSpPr>
        <p:grpSpPr>
          <a:xfrm>
            <a:off x="-110010" y="2209800"/>
            <a:ext cx="1557810" cy="2215991"/>
            <a:chOff x="1610719" y="831037"/>
            <a:chExt cx="1145416" cy="2321479"/>
          </a:xfrm>
        </p:grpSpPr>
        <p:grpSp>
          <p:nvGrpSpPr>
            <p:cNvPr id="16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1145416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1</a:t>
              </a: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3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2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LA OBRA DE BENEFICENCIA EN LA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Documents and Settings\Owner.FÚNEZMEJIA\Desktop\Imágenes de Carolina\CD 1\logos\Logo_Adra.gif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495800" y="3276600"/>
            <a:ext cx="4114800" cy="1573530"/>
          </a:xfrm>
          <a:prstGeom prst="rect">
            <a:avLst/>
          </a:prstGeom>
          <a:noFill/>
        </p:spPr>
      </p:pic>
      <p:sp>
        <p:nvSpPr>
          <p:cNvPr id="2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Owner.FÚNEZMEJIA\My Documents\My Pictures\Fondos 2009\Fondos PPT 2009\Imágenes con degrado\Prodigal2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19332"/>
          <a:stretch>
            <a:fillRect/>
          </a:stretch>
        </p:blipFill>
        <p:spPr bwMode="auto">
          <a:xfrm flipH="1">
            <a:off x="-228600" y="1219200"/>
            <a:ext cx="6705600" cy="5105400"/>
          </a:xfrm>
          <a:prstGeom prst="rect">
            <a:avLst/>
          </a:prstGeom>
          <a:noFill/>
        </p:spPr>
      </p:pic>
      <p:grpSp>
        <p:nvGrpSpPr>
          <p:cNvPr id="3" name="14 Grupo"/>
          <p:cNvGrpSpPr/>
          <p:nvPr/>
        </p:nvGrpSpPr>
        <p:grpSpPr>
          <a:xfrm>
            <a:off x="-110010" y="2209800"/>
            <a:ext cx="1557810" cy="2215991"/>
            <a:chOff x="1610719" y="831037"/>
            <a:chExt cx="1145416" cy="2321479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1145416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1</a:t>
              </a: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3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2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LA OBRA DE BENEFICENCIA EN LA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Rectangle 3"/>
          <p:cNvSpPr txBox="1">
            <a:spLocks noChangeArrowheads="1"/>
          </p:cNvSpPr>
          <p:nvPr/>
        </p:nvSpPr>
        <p:spPr bwMode="auto">
          <a:xfrm>
            <a:off x="990600" y="1381125"/>
            <a:ext cx="76200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Elena de White </a:t>
            </a:r>
            <a:r>
              <a:rPr kumimoji="0" lang="en-US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escribió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que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400050" marR="0" lvl="2" indent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es-ES_tradnl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“Los seguidores</a:t>
            </a:r>
            <a:r>
              <a:rPr kumimoji="0" lang="es-ES_tradnl" sz="32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 de Cristo han de trabajar como el obró. Hemos de alimentar a los hambrientos, vestir a los desnudos, y consolar a los dolientes y afligidos”</a:t>
            </a:r>
            <a:r>
              <a:rPr kumimoji="0" lang="es-ES_tradnl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.</a:t>
            </a:r>
          </a:p>
          <a:p>
            <a:pPr marL="400050" marR="0" lvl="2" indent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es-ES_tradnl" sz="28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aramond" pitchFamily="2" charset="0"/>
                <a:cs typeface="Arial"/>
              </a:rPr>
              <a:t>Servicio</a:t>
            </a:r>
            <a:r>
              <a:rPr kumimoji="0" lang="es-ES_tradnl" sz="2800" b="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aramond" pitchFamily="2" charset="0"/>
                <a:cs typeface="Arial"/>
              </a:rPr>
              <a:t> Cristiano</a:t>
            </a:r>
            <a:r>
              <a:rPr kumimoji="0" lang="es-ES_tradnl" sz="28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aramond" pitchFamily="2" charset="0"/>
                <a:cs typeface="Arial"/>
              </a:rPr>
              <a:t>, p. 233.</a:t>
            </a:r>
            <a:endParaRPr kumimoji="0" lang="en-US" sz="2800" b="0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Garamond" pitchFamily="2" charset="0"/>
            </a:endParaRPr>
          </a:p>
        </p:txBody>
      </p:sp>
      <p:grpSp>
        <p:nvGrpSpPr>
          <p:cNvPr id="25" name="24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7" name="26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8" name="27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29" name="28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0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hacer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obras</a:t>
            </a:r>
            <a:r>
              <a:rPr lang="en-US" sz="1600" noProof="0" dirty="0" smtClean="0">
                <a:solidFill>
                  <a:schemeClr val="bg1"/>
                </a:solidFill>
              </a:rPr>
              <a:t> de </a:t>
            </a:r>
            <a:r>
              <a:rPr lang="en-US" sz="1600" noProof="0" dirty="0" err="1" smtClean="0">
                <a:solidFill>
                  <a:schemeClr val="bg1"/>
                </a:solidFill>
              </a:rPr>
              <a:t>beneficencia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el G.P.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 bldLvl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Owner.FÚNEZMEJIA\Desktop\Imágenes con degrado\Explorati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156817"/>
            <a:ext cx="7543800" cy="4472583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076325"/>
            <a:ext cx="7010400" cy="1895475"/>
          </a:xfrm>
        </p:spPr>
        <p:txBody>
          <a:bodyPr/>
          <a:lstStyle/>
          <a:p>
            <a:pPr algn="ctr">
              <a:buNone/>
            </a:pPr>
            <a:r>
              <a:rPr lang="en-US" b="1" dirty="0" err="1" smtClean="0"/>
              <a:t>Explique</a:t>
            </a:r>
            <a:r>
              <a:rPr lang="en-US" b="1" dirty="0" smtClean="0"/>
              <a:t> a los </a:t>
            </a:r>
            <a:r>
              <a:rPr lang="en-US" b="1" dirty="0" err="1" smtClean="0"/>
              <a:t>miembros</a:t>
            </a:r>
            <a:r>
              <a:rPr lang="en-US" b="1" dirty="0" smtClean="0"/>
              <a:t> </a:t>
            </a:r>
            <a:r>
              <a:rPr lang="en-US" b="1" dirty="0" err="1" smtClean="0"/>
              <a:t>que</a:t>
            </a:r>
            <a:r>
              <a:rPr lang="en-US" b="1" dirty="0" smtClean="0"/>
              <a:t> </a:t>
            </a:r>
            <a:r>
              <a:rPr lang="en-US" b="1" dirty="0" err="1" smtClean="0"/>
              <a:t>este</a:t>
            </a:r>
            <a:r>
              <a:rPr lang="en-US" b="1" dirty="0" smtClean="0"/>
              <a:t> </a:t>
            </a:r>
            <a:r>
              <a:rPr lang="en-US" b="1" dirty="0" err="1" smtClean="0"/>
              <a:t>aspecto</a:t>
            </a:r>
            <a:r>
              <a:rPr lang="en-US" b="1" dirty="0" smtClean="0"/>
              <a:t> </a:t>
            </a:r>
            <a:r>
              <a:rPr lang="en-US" b="1" dirty="0" err="1" smtClean="0"/>
              <a:t>es</a:t>
            </a:r>
            <a:r>
              <a:rPr lang="en-US" b="1" dirty="0" smtClean="0"/>
              <a:t> parte de la </a:t>
            </a:r>
            <a:r>
              <a:rPr lang="en-US" b="1" dirty="0" err="1" smtClean="0"/>
              <a:t>filosofia</a:t>
            </a:r>
            <a:r>
              <a:rPr lang="en-US" b="1" dirty="0" smtClean="0"/>
              <a:t> del G.P.</a:t>
            </a:r>
          </a:p>
          <a:p>
            <a:pPr algn="ctr">
              <a:buNone/>
            </a:pPr>
            <a:endParaRPr lang="en-US" b="1" dirty="0" smtClean="0"/>
          </a:p>
          <a:p>
            <a:pPr lvl="1" algn="ctr">
              <a:buNone/>
            </a:pPr>
            <a:endParaRPr lang="es-ES_tradnl" sz="3200" dirty="0" smtClean="0">
              <a:solidFill>
                <a:schemeClr val="tx2"/>
              </a:solidFill>
            </a:endParaRPr>
          </a:p>
          <a:p>
            <a:pPr lvl="1" algn="ctr">
              <a:buNone/>
            </a:pPr>
            <a:r>
              <a:rPr lang="en-US" sz="3200" dirty="0">
                <a:solidFill>
                  <a:schemeClr val="tx2"/>
                </a:solidFill>
              </a:rPr>
              <a:t/>
            </a:r>
            <a:br>
              <a:rPr lang="en-US" sz="3200" dirty="0">
                <a:solidFill>
                  <a:schemeClr val="tx2"/>
                </a:solidFill>
              </a:rPr>
            </a:br>
            <a:endParaRPr lang="en-US" sz="3200" dirty="0">
              <a:solidFill>
                <a:schemeClr val="tx2"/>
              </a:solidFill>
            </a:endParaRPr>
          </a:p>
        </p:txBody>
      </p:sp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8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2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3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LA OBRA DE BENEFICENCIA EN LA G.P.</a:t>
            </a:r>
            <a:endParaRPr lang="es-HN" sz="2400" dirty="0"/>
          </a:p>
        </p:txBody>
      </p:sp>
      <p:pic>
        <p:nvPicPr>
          <p:cNvPr id="22" name="Picture 2" descr="H:\grupos pequeños\logoPC GA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6" name="25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7" name="26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8" name="27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29" name="28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0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hacer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obras</a:t>
            </a:r>
            <a:r>
              <a:rPr lang="en-US" sz="1600" noProof="0" dirty="0" smtClean="0">
                <a:solidFill>
                  <a:schemeClr val="bg1"/>
                </a:solidFill>
              </a:rPr>
              <a:t> de </a:t>
            </a:r>
            <a:r>
              <a:rPr lang="en-US" sz="1600" noProof="0" dirty="0" err="1" smtClean="0">
                <a:solidFill>
                  <a:schemeClr val="bg1"/>
                </a:solidFill>
              </a:rPr>
              <a:t>beneficencia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el G.P.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Owner.FÚNEZMEJIA\Desktop\Imágenes con degrado\Exploration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90600" y="2156817"/>
            <a:ext cx="7543800" cy="4472583"/>
          </a:xfrm>
          <a:prstGeom prst="rect">
            <a:avLst/>
          </a:prstGeom>
          <a:noFill/>
        </p:spPr>
      </p:pic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2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3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LA OBRA DE BENEFICENCIA EN LA G.P.</a:t>
            </a:r>
            <a:endParaRPr lang="es-HN" sz="2400" dirty="0"/>
          </a:p>
        </p:txBody>
      </p:sp>
      <p:pic>
        <p:nvPicPr>
          <p:cNvPr id="22" name="Picture 2" descr="H:\grupos pequeños\logoPC GA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990600" y="1381125"/>
            <a:ext cx="76200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J. </a:t>
            </a:r>
            <a:r>
              <a:rPr kumimoji="0" lang="en-US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Comiskey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escribe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que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400050" marR="0" lvl="2" indent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es-ES_tradnl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“Los pequeños</a:t>
            </a:r>
            <a:r>
              <a:rPr kumimoji="0" lang="es-ES_tradnl" sz="32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</a:rPr>
              <a:t> grupos que son eficaces y están creciendo hacen más que orar. Ellos solucionan las necesidades de maneras prácticas”</a:t>
            </a:r>
            <a:r>
              <a:rPr kumimoji="0" lang="es-ES_tradnl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.</a:t>
            </a:r>
          </a:p>
          <a:p>
            <a:pPr marL="400050" marR="0" lvl="2" indent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Tx/>
              <a:buFontTx/>
              <a:buNone/>
              <a:tabLst/>
              <a:defRPr/>
            </a:pPr>
            <a:r>
              <a:rPr kumimoji="0" lang="es-ES_tradnl" sz="28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aramond" pitchFamily="2" charset="0"/>
                <a:cs typeface="Arial"/>
              </a:rPr>
              <a:t>La </a:t>
            </a:r>
            <a:r>
              <a:rPr kumimoji="0" lang="es-ES_tradnl" sz="2800" b="0" i="1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aramond" pitchFamily="2" charset="0"/>
                <a:cs typeface="Arial"/>
              </a:rPr>
              <a:t>Exploción</a:t>
            </a:r>
            <a:r>
              <a:rPr kumimoji="0" lang="es-ES_tradnl" sz="28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Garamond" pitchFamily="2" charset="0"/>
                <a:cs typeface="Arial"/>
              </a:rPr>
              <a:t> de los grupos celulares, p. 145.</a:t>
            </a:r>
            <a:endParaRPr kumimoji="0" lang="en-US" sz="2800" b="0" i="1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Garamond" pitchFamily="2" charset="0"/>
            </a:endParaRPr>
          </a:p>
        </p:txBody>
      </p:sp>
      <p:grpSp>
        <p:nvGrpSpPr>
          <p:cNvPr id="26" name="25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8" name="27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9" name="28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0" name="29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hacer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obras</a:t>
            </a:r>
            <a:r>
              <a:rPr lang="en-US" sz="1600" noProof="0" dirty="0" smtClean="0">
                <a:solidFill>
                  <a:schemeClr val="bg1"/>
                </a:solidFill>
              </a:rPr>
              <a:t> de </a:t>
            </a:r>
            <a:r>
              <a:rPr lang="en-US" sz="1600" noProof="0" dirty="0" err="1" smtClean="0">
                <a:solidFill>
                  <a:schemeClr val="bg1"/>
                </a:solidFill>
              </a:rPr>
              <a:t>beneficencia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el G.P.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 bldLvl="3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Owner.FÚNEZMEJIA\Desktop\Imágenes con degrado\Imagen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714999" y="1984428"/>
            <a:ext cx="3428998" cy="4416371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371600"/>
            <a:ext cx="7315200" cy="166687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 algn="ctr">
              <a:buNone/>
            </a:pPr>
            <a:r>
              <a:rPr lang="es-ES_tradnl" sz="3600" b="1" dirty="0" smtClean="0">
                <a:ea typeface="+mn-ea"/>
                <a:cs typeface="+mn-cs"/>
              </a:rPr>
              <a:t>Tenga nombrado a un director en esta área.</a:t>
            </a:r>
            <a:endParaRPr lang="en-US" sz="3600" b="1" dirty="0">
              <a:ea typeface="+mn-ea"/>
              <a:cs typeface="+mn-cs"/>
            </a:endParaRPr>
          </a:p>
        </p:txBody>
      </p:sp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8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3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3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5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LA OBRA DE BENEFICENCIA EN EL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7" name="26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8" name="27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9" name="28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0" name="29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hacer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obras</a:t>
            </a:r>
            <a:r>
              <a:rPr lang="en-US" sz="1600" noProof="0" dirty="0" smtClean="0">
                <a:solidFill>
                  <a:schemeClr val="bg1"/>
                </a:solidFill>
              </a:rPr>
              <a:t> de </a:t>
            </a:r>
            <a:r>
              <a:rPr lang="en-US" sz="1600" noProof="0" dirty="0" err="1" smtClean="0">
                <a:solidFill>
                  <a:schemeClr val="bg1"/>
                </a:solidFill>
              </a:rPr>
              <a:t>beneficencia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el G.P.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Owner.FÚNEZMEJIA\Desktop\Imágenes con degrado\GiveInSecret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8955"/>
          <a:stretch>
            <a:fillRect/>
          </a:stretch>
        </p:blipFill>
        <p:spPr bwMode="auto">
          <a:xfrm>
            <a:off x="3733800" y="914400"/>
            <a:ext cx="5410200" cy="5943600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076325"/>
            <a:ext cx="7010400" cy="3038475"/>
          </a:xfrm>
        </p:spPr>
        <p:txBody>
          <a:bodyPr/>
          <a:lstStyle/>
          <a:p>
            <a:r>
              <a:rPr lang="en-US" sz="3600" b="1" dirty="0" smtClean="0"/>
              <a:t> </a:t>
            </a:r>
            <a:r>
              <a:rPr lang="en-US" sz="3600" b="1" dirty="0" err="1" smtClean="0"/>
              <a:t>Planifique</a:t>
            </a:r>
            <a:endParaRPr lang="en-US" sz="3600" b="1" dirty="0" smtClean="0"/>
          </a:p>
          <a:p>
            <a:endParaRPr lang="en-US" sz="3600" b="1" dirty="0"/>
          </a:p>
          <a:p>
            <a:pPr lvl="1" algn="just"/>
            <a:r>
              <a:rPr lang="es-ES_tradnl" sz="3200" dirty="0" smtClean="0">
                <a:solidFill>
                  <a:sysClr val="windowText" lastClr="000000"/>
                </a:solidFill>
              </a:rPr>
              <a:t>Planifique una actividad de este tipo, al menos una vez por trimestre.</a:t>
            </a:r>
            <a:endParaRPr lang="en-US" sz="3200" dirty="0">
              <a:solidFill>
                <a:schemeClr val="tx2"/>
              </a:solidFill>
            </a:endParaRPr>
          </a:p>
        </p:txBody>
      </p:sp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8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4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3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5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LA OBRA DE BENEFICENCIA EN EL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7" name="26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8" name="27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9" name="28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0" name="29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hacer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obras</a:t>
            </a:r>
            <a:r>
              <a:rPr lang="en-US" sz="1600" noProof="0" dirty="0" smtClean="0">
                <a:solidFill>
                  <a:schemeClr val="bg1"/>
                </a:solidFill>
              </a:rPr>
              <a:t> de </a:t>
            </a:r>
            <a:r>
              <a:rPr lang="en-US" sz="1600" noProof="0" dirty="0" err="1" smtClean="0">
                <a:solidFill>
                  <a:schemeClr val="bg1"/>
                </a:solidFill>
              </a:rPr>
              <a:t>beneficencia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el G.P.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Owner.FÚNEZMEJIA\Desktop\Imágenes con degrado\GiveInSecret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8955"/>
          <a:stretch>
            <a:fillRect/>
          </a:stretch>
        </p:blipFill>
        <p:spPr bwMode="auto">
          <a:xfrm>
            <a:off x="3733800" y="914400"/>
            <a:ext cx="5410200" cy="5943600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381125"/>
            <a:ext cx="7620000" cy="4486275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3600" b="1" dirty="0" smtClean="0"/>
              <a:t>J. </a:t>
            </a:r>
            <a:r>
              <a:rPr lang="en-US" sz="3600" b="1" dirty="0" err="1" smtClean="0"/>
              <a:t>Comiskey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señalando</a:t>
            </a:r>
            <a:r>
              <a:rPr lang="en-US" sz="3600" b="1" dirty="0" smtClean="0"/>
              <a:t> a David Cho, </a:t>
            </a:r>
            <a:r>
              <a:rPr lang="en-US" sz="3600" b="1" dirty="0" err="1" smtClean="0"/>
              <a:t>comenta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que</a:t>
            </a:r>
            <a:r>
              <a:rPr lang="en-US" sz="3600" b="1" dirty="0" smtClean="0"/>
              <a:t>:</a:t>
            </a:r>
            <a:endParaRPr lang="en-US" sz="3600" b="1" dirty="0"/>
          </a:p>
          <a:p>
            <a:pPr marL="400050" lvl="2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s-ES_tradnl" sz="2800" dirty="0" smtClean="0">
                <a:solidFill>
                  <a:sysClr val="windowText" lastClr="000000"/>
                </a:solidFill>
              </a:rPr>
              <a:t>“[…] «satisfacer las necesidades prácticas</a:t>
            </a:r>
            <a:r>
              <a:rPr lang="es-ES_tradnl" sz="2800" dirty="0" smtClean="0">
                <a:solidFill>
                  <a:sysClr val="windowText" lastClr="000000"/>
                </a:solidFill>
                <a:latin typeface="Arial"/>
                <a:cs typeface="Arial"/>
              </a:rPr>
              <a:t>» es la razón del éxito indiscutible de su iglesia en atraer gente nueva. Los líderes de célula y los miembros son exhortados a «encontrar una necesidad y darles una solución».</a:t>
            </a:r>
          </a:p>
          <a:p>
            <a:pPr marL="400050" lvl="2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s-ES_tradnl" i="1" dirty="0" smtClean="0">
                <a:solidFill>
                  <a:sysClr val="windowText" lastClr="000000"/>
                </a:solidFill>
                <a:latin typeface="Garamond" pitchFamily="2" charset="0"/>
                <a:cs typeface="Arial"/>
              </a:rPr>
              <a:t>La Explosión de los grupos celulares, p. 144.</a:t>
            </a:r>
            <a:endParaRPr lang="en-US" i="1" dirty="0">
              <a:solidFill>
                <a:schemeClr val="tx2"/>
              </a:solidFill>
              <a:latin typeface="Garamond" pitchFamily="2" charset="0"/>
            </a:endParaRPr>
          </a:p>
        </p:txBody>
      </p:sp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4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3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5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LA OBRA DE BENEFICENCIA EN EL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7" name="26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8" name="27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9" name="28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0" name="29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hacer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obras</a:t>
            </a:r>
            <a:r>
              <a:rPr lang="en-US" sz="1600" noProof="0" dirty="0" smtClean="0">
                <a:solidFill>
                  <a:schemeClr val="bg1"/>
                </a:solidFill>
              </a:rPr>
              <a:t> de </a:t>
            </a:r>
            <a:r>
              <a:rPr lang="en-US" sz="1600" noProof="0" dirty="0" err="1" smtClean="0">
                <a:solidFill>
                  <a:schemeClr val="bg1"/>
                </a:solidFill>
              </a:rPr>
              <a:t>beneficencia</a:t>
            </a:r>
            <a:r>
              <a:rPr lang="en-US" sz="1600" noProof="0" dirty="0" smtClean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el G.P.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3"/>
    </p:bldLst>
  </p:timing>
</p:sld>
</file>

<file path=ppt/theme/theme1.xml><?xml version="1.0" encoding="utf-8"?>
<a:theme xmlns:a="http://schemas.openxmlformats.org/drawingml/2006/main" name="cdb2004158l">
  <a:themeElements>
    <a:clrScheme name="Personalizado 18">
      <a:dk1>
        <a:srgbClr val="000000"/>
      </a:dk1>
      <a:lt1>
        <a:sysClr val="window" lastClr="FFFFFF"/>
      </a:lt1>
      <a:dk2>
        <a:srgbClr val="FF7070"/>
      </a:dk2>
      <a:lt2>
        <a:srgbClr val="FFB7B7"/>
      </a:lt2>
      <a:accent1>
        <a:srgbClr val="D16349"/>
      </a:accent1>
      <a:accent2>
        <a:srgbClr val="C00000"/>
      </a:accent2>
      <a:accent3>
        <a:srgbClr val="A5A5A5"/>
      </a:accent3>
      <a:accent4>
        <a:srgbClr val="8C7B70"/>
      </a:accent4>
      <a:accent5>
        <a:srgbClr val="8FB08C"/>
      </a:accent5>
      <a:accent6>
        <a:srgbClr val="D19049"/>
      </a:accent6>
      <a:hlink>
        <a:srgbClr val="990000"/>
      </a:hlink>
      <a:folHlink>
        <a:srgbClr val="694F07"/>
      </a:folHlink>
    </a:clrScheme>
    <a:fontScheme name="Tema de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a de Office 1">
        <a:dk1>
          <a:srgbClr val="1D4940"/>
        </a:dk1>
        <a:lt1>
          <a:srgbClr val="FFFFFF"/>
        </a:lt1>
        <a:dk2>
          <a:srgbClr val="3F716F"/>
        </a:dk2>
        <a:lt2>
          <a:srgbClr val="C0C0C0"/>
        </a:lt2>
        <a:accent1>
          <a:srgbClr val="669E86"/>
        </a:accent1>
        <a:accent2>
          <a:srgbClr val="A2CAB4"/>
        </a:accent2>
        <a:accent3>
          <a:srgbClr val="FFFFFF"/>
        </a:accent3>
        <a:accent4>
          <a:srgbClr val="173D35"/>
        </a:accent4>
        <a:accent5>
          <a:srgbClr val="B8CCC3"/>
        </a:accent5>
        <a:accent6>
          <a:srgbClr val="92B7A3"/>
        </a:accent6>
        <a:hlink>
          <a:srgbClr val="8CA35F"/>
        </a:hlink>
        <a:folHlink>
          <a:srgbClr val="C1B05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93575"/>
        </a:dk1>
        <a:lt1>
          <a:srgbClr val="FFFFFF"/>
        </a:lt1>
        <a:dk2>
          <a:srgbClr val="000066"/>
        </a:dk2>
        <a:lt2>
          <a:srgbClr val="808080"/>
        </a:lt2>
        <a:accent1>
          <a:srgbClr val="4B92E1"/>
        </a:accent1>
        <a:accent2>
          <a:srgbClr val="99CCFF"/>
        </a:accent2>
        <a:accent3>
          <a:srgbClr val="FFFFFF"/>
        </a:accent3>
        <a:accent4>
          <a:srgbClr val="062C63"/>
        </a:accent4>
        <a:accent5>
          <a:srgbClr val="B1C7EE"/>
        </a:accent5>
        <a:accent6>
          <a:srgbClr val="8AB9E7"/>
        </a:accent6>
        <a:hlink>
          <a:srgbClr val="0066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B4C5B"/>
        </a:dk1>
        <a:lt1>
          <a:srgbClr val="FFFFFF"/>
        </a:lt1>
        <a:dk2>
          <a:srgbClr val="000000"/>
        </a:dk2>
        <a:lt2>
          <a:srgbClr val="969696"/>
        </a:lt2>
        <a:accent1>
          <a:srgbClr val="E3BE05"/>
        </a:accent1>
        <a:accent2>
          <a:srgbClr val="81C200"/>
        </a:accent2>
        <a:accent3>
          <a:srgbClr val="FFFFFF"/>
        </a:accent3>
        <a:accent4>
          <a:srgbClr val="08404C"/>
        </a:accent4>
        <a:accent5>
          <a:srgbClr val="EFDBAA"/>
        </a:accent5>
        <a:accent6>
          <a:srgbClr val="74B0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cdb2004158l</Template>
  <TotalTime>1366</TotalTime>
  <Words>903</Words>
  <Application>Microsoft Office PowerPoint</Application>
  <PresentationFormat>Presentación en pantalla (4:3)</PresentationFormat>
  <Paragraphs>166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cdb2004158l</vt:lpstr>
      <vt:lpstr>NIVEL</vt:lpstr>
      <vt:lpstr>NIVEL</vt:lpstr>
      <vt:lpstr>LA OBRA DE BENEFICENCIA EN LA G.P.</vt:lpstr>
      <vt:lpstr>LA OBRA DE BENEFICENCIA EN LA G.P.</vt:lpstr>
      <vt:lpstr>LA OBRA DE BENEFICENCIA EN LA G.P.</vt:lpstr>
      <vt:lpstr>LA OBRA DE BENEFICENCIA EN LA G.P.</vt:lpstr>
      <vt:lpstr>LA OBRA DE BENEFICENCIA EN EL G.P.</vt:lpstr>
      <vt:lpstr>LA OBRA DE BENEFICENCIA EN EL G.P.</vt:lpstr>
      <vt:lpstr>LA OBRA DE BENEFICENCIA EN EL G.P.</vt:lpstr>
      <vt:lpstr>LA OBRA DE BENEFICENCIA EN EL G.P.</vt:lpstr>
      <vt:lpstr>LA OBRA DE BENEFICENCIA EN EL G.P.</vt:lpstr>
      <vt:lpstr>LA OBRA DE BENEFICENCIA EN EL G.P.</vt:lpstr>
      <vt:lpstr>LA OBRA DE BENEFICENCIA EN EL G.P.</vt:lpstr>
      <vt:lpstr>Diapositiva 14</vt:lpstr>
      <vt:lpstr>Diapositiva 15</vt:lpstr>
      <vt:lpstr>Diapositiva 16</vt:lpstr>
      <vt:lpstr>LA OBRA DE BENEFICENCIA EN EL G.P.</vt:lpstr>
      <vt:lpstr>LA OBRA DE BENEFICENCIA EN EL G.P.</vt:lpstr>
      <vt:lpstr>PRÓXIMO SEMINARIO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Cómo realizar obra de beneficencia en la PC</dc:title>
  <dc:subject>Certificación de Líderes</dc:subject>
  <dc:creator>Fredy René Fúnez</dc:creator>
  <cp:lastModifiedBy>Ney Devis</cp:lastModifiedBy>
  <cp:revision>58</cp:revision>
  <dcterms:created xsi:type="dcterms:W3CDTF">2009-04-20T04:15:08Z</dcterms:created>
  <dcterms:modified xsi:type="dcterms:W3CDTF">2010-01-17T18:21:57Z</dcterms:modified>
  <cp:category>NIVEL IV</cp:category>
</cp:coreProperties>
</file>